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03" r:id="rId2"/>
    <p:sldId id="301" r:id="rId3"/>
    <p:sldId id="361" r:id="rId4"/>
    <p:sldId id="359" r:id="rId5"/>
    <p:sldId id="377" r:id="rId6"/>
    <p:sldId id="362" r:id="rId7"/>
    <p:sldId id="363" r:id="rId8"/>
    <p:sldId id="364" r:id="rId9"/>
    <p:sldId id="365" r:id="rId10"/>
    <p:sldId id="306" r:id="rId11"/>
    <p:sldId id="379" r:id="rId12"/>
    <p:sldId id="357" r:id="rId13"/>
    <p:sldId id="374" r:id="rId14"/>
    <p:sldId id="375" r:id="rId15"/>
    <p:sldId id="403" r:id="rId16"/>
    <p:sldId id="376" r:id="rId17"/>
    <p:sldId id="378" r:id="rId18"/>
    <p:sldId id="307" r:id="rId19"/>
    <p:sldId id="381" r:id="rId20"/>
    <p:sldId id="382" r:id="rId21"/>
    <p:sldId id="383" r:id="rId22"/>
    <p:sldId id="384" r:id="rId23"/>
    <p:sldId id="385" r:id="rId24"/>
    <p:sldId id="386" r:id="rId25"/>
    <p:sldId id="388" r:id="rId26"/>
    <p:sldId id="389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1" r:id="rId38"/>
    <p:sldId id="402" r:id="rId39"/>
    <p:sldId id="404" r:id="rId40"/>
    <p:sldId id="405" r:id="rId41"/>
    <p:sldId id="406" r:id="rId42"/>
    <p:sldId id="407" r:id="rId43"/>
    <p:sldId id="408" r:id="rId44"/>
    <p:sldId id="380" r:id="rId45"/>
    <p:sldId id="312" r:id="rId46"/>
    <p:sldId id="313" r:id="rId47"/>
    <p:sldId id="275" r:id="rId4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>
          <p15:clr>
            <a:srgbClr val="A4A3A4"/>
          </p15:clr>
        </p15:guide>
        <p15:guide id="2" orient="horz" pos="2387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pos="27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C3F"/>
    <a:srgbClr val="1F497D"/>
    <a:srgbClr val="902288"/>
    <a:srgbClr val="3B6342"/>
    <a:srgbClr val="008000"/>
    <a:srgbClr val="5CB37C"/>
    <a:srgbClr val="000000"/>
    <a:srgbClr val="984807"/>
    <a:srgbClr val="608CAB"/>
    <a:srgbClr val="5EA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628" autoAdjust="0"/>
    <p:restoredTop sz="94660"/>
  </p:normalViewPr>
  <p:slideViewPr>
    <p:cSldViewPr>
      <p:cViewPr varScale="1">
        <p:scale>
          <a:sx n="79" d="100"/>
          <a:sy n="79" d="100"/>
        </p:scale>
        <p:origin x="1406" y="67"/>
      </p:cViewPr>
      <p:guideLst>
        <p:guide orient="horz" pos="1842"/>
        <p:guide orient="horz" pos="2387"/>
        <p:guide orient="horz" pos="2840"/>
        <p:guide pos="27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E60C6-97C3-416B-8C58-9F1378139725}" type="datetimeFigureOut">
              <a:rPr lang="de-DE" smtClean="0"/>
              <a:t>22.06.2018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B47C4-6B19-4641-8387-3DA4F134F5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70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86D75-2A8B-4C0A-ADAF-5007E3ED4C8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811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B47C4-6B19-4641-8387-3DA4F134F5CE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483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B47C4-6B19-4641-8387-3DA4F134F5C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18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86D75-2A8B-4C0A-ADAF-5007E3ED4C8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52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86D75-2A8B-4C0A-ADAF-5007E3ED4C8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48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86D75-2A8B-4C0A-ADAF-5007E3ED4C8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207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86D75-2A8B-4C0A-ADAF-5007E3ED4C8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159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376DD04B-319C-49D5-ADD6-33D3177643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ACCFBE29-BC32-456B-92FA-4DF2502A0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8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B47C4-6B19-4641-8387-3DA4F134F5C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16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B47C4-6B19-4641-8387-3DA4F134F5C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712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B47C4-6B19-4641-8387-3DA4F134F5CE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39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5784570" cy="147002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5786802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  <a:latin typeface="Segoe U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 flipH="1">
            <a:off x="0" y="3429000"/>
            <a:ext cx="64703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29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AB54E5-EA09-4581-AF12-1847CE2213C2}" type="datetimeFigureOut">
              <a:rPr lang="de-DE" smtClean="0"/>
              <a:t>22.06.2018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0EEF29-FEA5-4177-AF45-1529D4BCA9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40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AB54E5-EA09-4581-AF12-1847CE2213C2}" type="datetimeFigureOut">
              <a:rPr lang="de-DE" smtClean="0"/>
              <a:t>22.06.2018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0EEF29-FEA5-4177-AF45-1529D4BCA9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83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6441843"/>
            <a:ext cx="9144000" cy="4435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60648"/>
            <a:ext cx="1224136" cy="611033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6156176" y="6525344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www.hcm-infosys.com</a:t>
            </a:r>
            <a:r>
              <a:rPr lang="de-DE" sz="10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17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23733" y="1"/>
            <a:ext cx="9167733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045559"/>
            <a:ext cx="5894306" cy="1362075"/>
          </a:xfrm>
        </p:spPr>
        <p:txBody>
          <a:bodyPr anchor="t">
            <a:normAutofit/>
          </a:bodyPr>
          <a:lstStyle>
            <a:lvl1pPr algn="r">
              <a:defRPr sz="3600" b="1" cap="none" baseline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552" y="3512989"/>
            <a:ext cx="5894306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 flipH="1">
            <a:off x="-36512" y="3429000"/>
            <a:ext cx="6470370" cy="0"/>
          </a:xfrm>
          <a:prstGeom prst="line">
            <a:avLst/>
          </a:prstGeom>
          <a:ln w="12700">
            <a:solidFill>
              <a:srgbClr val="AD05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28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040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040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6441843"/>
            <a:ext cx="9144000" cy="4435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6156176" y="6525344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www.hcm-infosys.com</a:t>
            </a:r>
            <a:r>
              <a:rPr lang="de-DE" sz="10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60648"/>
            <a:ext cx="1224136" cy="6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1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AB54E5-EA09-4581-AF12-1847CE2213C2}" type="datetimeFigureOut">
              <a:rPr lang="de-DE" smtClean="0"/>
              <a:t>22.06.2018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0EEF29-FEA5-4177-AF45-1529D4BCA9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35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AB54E5-EA09-4581-AF12-1847CE2213C2}" type="datetimeFigureOut">
              <a:rPr lang="de-DE" smtClean="0"/>
              <a:t>22.06.2018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0EEF29-FEA5-4177-AF45-1529D4BCA9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63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AB54E5-EA09-4581-AF12-1847CE2213C2}" type="datetimeFigureOut">
              <a:rPr lang="de-DE" smtClean="0"/>
              <a:t>22.06.2018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0EEF29-FEA5-4177-AF45-1529D4BCA9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08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AB54E5-EA09-4581-AF12-1847CE2213C2}" type="datetimeFigureOut">
              <a:rPr lang="de-DE" smtClean="0"/>
              <a:t>22.06.2018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0EEF29-FEA5-4177-AF45-1529D4BCA9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43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AB54E5-EA09-4581-AF12-1847CE2213C2}" type="datetimeFigureOut">
              <a:rPr lang="de-DE" smtClean="0"/>
              <a:t>22.06.2018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0EEF29-FEA5-4177-AF45-1529D4BCA9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95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1391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13336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b="0" kern="1200">
          <a:solidFill>
            <a:srgbClr val="990033"/>
          </a:solidFill>
          <a:latin typeface="Segoe UI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14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microsoft.com/office/2007/relationships/hdphoto" Target="../media/hdphoto6.wdp"/><Relationship Id="rId3" Type="http://schemas.openxmlformats.org/officeDocument/2006/relationships/image" Target="../media/image62.png"/><Relationship Id="rId7" Type="http://schemas.microsoft.com/office/2007/relationships/hdphoto" Target="../media/hdphoto3.wdp"/><Relationship Id="rId12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69.png"/><Relationship Id="rId10" Type="http://schemas.openxmlformats.org/officeDocument/2006/relationships/image" Target="../media/image66.png"/><Relationship Id="rId4" Type="http://schemas.openxmlformats.org/officeDocument/2006/relationships/image" Target="../media/image63.png"/><Relationship Id="rId9" Type="http://schemas.microsoft.com/office/2007/relationships/hdphoto" Target="../media/hdphoto4.wdp"/><Relationship Id="rId1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2780928"/>
            <a:ext cx="4850698" cy="792088"/>
          </a:xfrm>
        </p:spPr>
        <p:txBody>
          <a:bodyPr>
            <a:normAutofit/>
          </a:bodyPr>
          <a:lstStyle/>
          <a:p>
            <a:r>
              <a:rPr lang="de-DE" sz="3000" b="0" dirty="0"/>
              <a:t>  </a:t>
            </a:r>
            <a:r>
              <a:rPr lang="de-DE" sz="2700" b="0" dirty="0"/>
              <a:t>Lieferantenmanagement V5.0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6074834" cy="2304256"/>
          </a:xfrm>
        </p:spPr>
        <p:txBody>
          <a:bodyPr>
            <a:normAutofit/>
          </a:bodyPr>
          <a:lstStyle/>
          <a:p>
            <a:r>
              <a:rPr lang="de-DE" sz="2000" dirty="0"/>
              <a:t>Managen Sie Ihren Einkauf schnell und effizient mit der flexiblen und leistungsstarken Lösung von HCM</a:t>
            </a:r>
          </a:p>
          <a:p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982" y="3139916"/>
            <a:ext cx="1584176" cy="5685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37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3418"/>
            <a:ext cx="1584176" cy="790748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317980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2348880"/>
            <a:ext cx="5894306" cy="770722"/>
          </a:xfrm>
        </p:spPr>
        <p:txBody>
          <a:bodyPr>
            <a:normAutofit fontScale="90000"/>
          </a:bodyPr>
          <a:lstStyle/>
          <a:p>
            <a:r>
              <a:rPr lang="de-DE" b="0" dirty="0">
                <a:solidFill>
                  <a:srgbClr val="AD0565"/>
                </a:solidFill>
              </a:rPr>
              <a:t>Lieferantenmanagement </a:t>
            </a:r>
            <a:br>
              <a:rPr lang="de-DE" b="0" dirty="0">
                <a:solidFill>
                  <a:srgbClr val="AD0565"/>
                </a:solidFill>
              </a:rPr>
            </a:br>
            <a:r>
              <a:rPr lang="de-DE" b="0" dirty="0">
                <a:solidFill>
                  <a:srgbClr val="AD0565"/>
                </a:solidFill>
              </a:rPr>
              <a:t>mit System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179512" y="3512989"/>
            <a:ext cx="6254346" cy="1644203"/>
          </a:xfrm>
        </p:spPr>
        <p:txBody>
          <a:bodyPr>
            <a:normAutofit fontScale="92500" lnSpcReduction="10000"/>
          </a:bodyPr>
          <a:lstStyle/>
          <a:p>
            <a:r>
              <a:rPr lang="de-DE" sz="2000" dirty="0">
                <a:latin typeface="Segoe UI Light" panose="020B0502040204020203" pitchFamily="34" charset="0"/>
              </a:rPr>
              <a:t>Methodik</a:t>
            </a:r>
          </a:p>
          <a:p>
            <a:r>
              <a:rPr lang="de-DE" sz="2000" dirty="0">
                <a:latin typeface="Segoe UI Light" panose="020B0502040204020203" pitchFamily="34" charset="0"/>
              </a:rPr>
              <a:t>Schichtenmodell</a:t>
            </a:r>
          </a:p>
          <a:p>
            <a:r>
              <a:rPr lang="de-DE" sz="2000" dirty="0">
                <a:latin typeface="Segoe UI Light" panose="020B0502040204020203" pitchFamily="34" charset="0"/>
              </a:rPr>
              <a:t>Beschaffungsvarianten</a:t>
            </a:r>
          </a:p>
          <a:p>
            <a:r>
              <a:rPr lang="de-DE" sz="2000" dirty="0">
                <a:latin typeface="Segoe UI Light" panose="020B0502040204020203" pitchFamily="34" charset="0"/>
              </a:rPr>
              <a:t>Realisierungskonzept</a:t>
            </a:r>
          </a:p>
          <a:p>
            <a:r>
              <a:rPr lang="de-DE" sz="2000" dirty="0">
                <a:latin typeface="Segoe UI Light" panose="020B0502040204020203" pitchFamily="34" charset="0"/>
              </a:rPr>
              <a:t>Mehrwert</a:t>
            </a:r>
          </a:p>
        </p:txBody>
      </p:sp>
    </p:spTree>
    <p:extLst>
      <p:ext uri="{BB962C8B-B14F-4D97-AF65-F5344CB8AC3E}">
        <p14:creationId xmlns:p14="http://schemas.microsoft.com/office/powerpoint/2010/main" val="123856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61451470-AF5E-4AB6-A6C2-641E38BA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Portal für alle Anwender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E6DFE3D-CE6E-497A-BEA1-96D79B41D321}"/>
              </a:ext>
            </a:extLst>
          </p:cNvPr>
          <p:cNvSpPr txBox="1"/>
          <p:nvPr/>
        </p:nvSpPr>
        <p:spPr>
          <a:xfrm>
            <a:off x="457200" y="1019780"/>
            <a:ext cx="8155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Ein intuitives Webportal bildet die zentrale Schnittstelle für Einkauf &amp; Lieferanten für alle Beschaffungsprozesse. Der Zugriff erfolgt für alle User ganz einfach über den Webbrowser.</a:t>
            </a:r>
          </a:p>
        </p:txBody>
      </p:sp>
      <p:sp>
        <p:nvSpPr>
          <p:cNvPr id="24" name="Titel 12">
            <a:extLst>
              <a:ext uri="{FF2B5EF4-FFF2-40B4-BE49-F238E27FC236}">
                <a16:creationId xmlns:a16="http://schemas.microsoft.com/office/drawing/2014/main" id="{3AE33E99-1038-4464-B099-38E578ECAD3E}"/>
              </a:ext>
            </a:extLst>
          </p:cNvPr>
          <p:cNvSpPr txBox="1">
            <a:spLocks/>
          </p:cNvSpPr>
          <p:nvPr/>
        </p:nvSpPr>
        <p:spPr>
          <a:xfrm>
            <a:off x="1043608" y="1545542"/>
            <a:ext cx="20265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990033"/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r>
              <a:rPr lang="de-DE" sz="2000" dirty="0"/>
              <a:t>LIEFERANTEN</a:t>
            </a:r>
          </a:p>
        </p:txBody>
      </p:sp>
      <p:sp>
        <p:nvSpPr>
          <p:cNvPr id="25" name="Titel 12">
            <a:extLst>
              <a:ext uri="{FF2B5EF4-FFF2-40B4-BE49-F238E27FC236}">
                <a16:creationId xmlns:a16="http://schemas.microsoft.com/office/drawing/2014/main" id="{7E5FF4A9-B3CE-4C1F-A421-D2A74E920C47}"/>
              </a:ext>
            </a:extLst>
          </p:cNvPr>
          <p:cNvSpPr txBox="1">
            <a:spLocks/>
          </p:cNvSpPr>
          <p:nvPr/>
        </p:nvSpPr>
        <p:spPr>
          <a:xfrm>
            <a:off x="4932040" y="1489558"/>
            <a:ext cx="20265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990033"/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r>
              <a:rPr lang="de-DE" sz="2000" dirty="0"/>
              <a:t>EINKÄUFER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7F0DD99-2305-43E9-AF35-47CE06CD5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43" y="2008004"/>
            <a:ext cx="5638078" cy="1979187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8327A698-CC8F-49AB-B516-56C28B6D16DE}"/>
              </a:ext>
            </a:extLst>
          </p:cNvPr>
          <p:cNvSpPr txBox="1"/>
          <p:nvPr/>
        </p:nvSpPr>
        <p:spPr>
          <a:xfrm>
            <a:off x="827584" y="4077072"/>
            <a:ext cx="34152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Lieferanten können ihre Daten mittels Self-Service direkt im Portal aktualisieren und entlasten so den Einkauf.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Angebotsanfragen (RFI) können direkt im System beantwortet werden.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Das System informiert automatisch über neue Aufgaben und erinnert bei überfälligen Fristen.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649270E-3F45-45A0-8A0E-AA9569FC7477}"/>
              </a:ext>
            </a:extLst>
          </p:cNvPr>
          <p:cNvSpPr txBox="1"/>
          <p:nvPr/>
        </p:nvSpPr>
        <p:spPr>
          <a:xfrm>
            <a:off x="4932040" y="4099384"/>
            <a:ext cx="34152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Einkäufer automatisieren und standardisieren mit dem System ihre gesamten Einkaufsprozesse.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Das Portal schafft Transparenz und Effizienz bei Datenverwaltung, Analyse und Suche.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Mit wenigen Klicks sind alle wichtigen Informationen für die strategische Lieferantenauswahl und operative Beschaffung verfügbar.</a:t>
            </a:r>
          </a:p>
        </p:txBody>
      </p:sp>
    </p:spTree>
    <p:extLst>
      <p:ext uri="{BB962C8B-B14F-4D97-AF65-F5344CB8AC3E}">
        <p14:creationId xmlns:p14="http://schemas.microsoft.com/office/powerpoint/2010/main" val="3075088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ichtungspfeil 42"/>
          <p:cNvSpPr/>
          <p:nvPr/>
        </p:nvSpPr>
        <p:spPr>
          <a:xfrm>
            <a:off x="848523" y="5252620"/>
            <a:ext cx="3321792" cy="1144800"/>
          </a:xfrm>
          <a:prstGeom prst="homePlate">
            <a:avLst>
              <a:gd name="adj" fmla="val 159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Richtungspfeil 35"/>
          <p:cNvSpPr/>
          <p:nvPr/>
        </p:nvSpPr>
        <p:spPr>
          <a:xfrm>
            <a:off x="820145" y="4063143"/>
            <a:ext cx="3350170" cy="1144800"/>
          </a:xfrm>
          <a:prstGeom prst="homePlate">
            <a:avLst>
              <a:gd name="adj" fmla="val 159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Richtungspfeil 50"/>
          <p:cNvSpPr/>
          <p:nvPr/>
        </p:nvSpPr>
        <p:spPr>
          <a:xfrm>
            <a:off x="818413" y="1684594"/>
            <a:ext cx="3340561" cy="1144800"/>
          </a:xfrm>
          <a:prstGeom prst="homePlate">
            <a:avLst>
              <a:gd name="adj" fmla="val 159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139136" cy="648072"/>
          </a:xfrm>
        </p:spPr>
        <p:txBody>
          <a:bodyPr>
            <a:normAutofit/>
          </a:bodyPr>
          <a:lstStyle/>
          <a:p>
            <a:r>
              <a:rPr lang="de-DE" b="0" dirty="0"/>
              <a:t>HCM Lieferantenmanagement – Ihr Produkt</a:t>
            </a:r>
          </a:p>
        </p:txBody>
      </p:sp>
      <p:sp>
        <p:nvSpPr>
          <p:cNvPr id="5" name="Pfeil nach rechts 4"/>
          <p:cNvSpPr/>
          <p:nvPr/>
        </p:nvSpPr>
        <p:spPr>
          <a:xfrm rot="16200000">
            <a:off x="-1940306" y="3741729"/>
            <a:ext cx="4766320" cy="545062"/>
          </a:xfrm>
          <a:prstGeom prst="rightArrow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mehreren Sprachen verfügbar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48523" y="5355662"/>
            <a:ext cx="3312183" cy="743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de-D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Viele Standard-Module </a:t>
            </a:r>
            <a:br>
              <a:rPr lang="de-D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„out-</a:t>
            </a:r>
            <a:r>
              <a:rPr lang="de-DE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de-D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de-DE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de-D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-box“ verfügbar</a:t>
            </a:r>
          </a:p>
          <a:p>
            <a:pPr marL="177800" indent="-1778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de-D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Beliebiger Ausbau voll skalierbar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818413" y="1684594"/>
            <a:ext cx="3170976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0" indent="-177800">
              <a:spcBef>
                <a:spcPts val="400"/>
              </a:spcBef>
              <a:buFont typeface="Wingdings" pitchFamily="2" charset="2"/>
              <a:buChar char="§"/>
            </a:pPr>
            <a:r>
              <a:rPr lang="de-DE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Integrierte webfähige Design- und Konfigurationswerkzeuge</a:t>
            </a:r>
          </a:p>
          <a:p>
            <a:pPr marL="177800" lvl="0" indent="-177800">
              <a:spcBef>
                <a:spcPts val="400"/>
              </a:spcBef>
              <a:buFont typeface="Wingdings" pitchFamily="2" charset="2"/>
              <a:buChar char="§"/>
            </a:pPr>
            <a:r>
              <a:rPr lang="de-DE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Integrierbar in jede vorhandene IT durch standardisierte Schnittstellen (ERP, SSO)</a:t>
            </a:r>
          </a:p>
        </p:txBody>
      </p:sp>
      <p:sp>
        <p:nvSpPr>
          <p:cNvPr id="94" name="Textfeld 93"/>
          <p:cNvSpPr txBox="1"/>
          <p:nvPr/>
        </p:nvSpPr>
        <p:spPr>
          <a:xfrm>
            <a:off x="848523" y="4172076"/>
            <a:ext cx="309896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0" indent="-177800">
              <a:spcBef>
                <a:spcPts val="400"/>
              </a:spcBef>
              <a:buFont typeface="Wingdings" pitchFamily="2" charset="2"/>
              <a:buChar char="§"/>
            </a:pPr>
            <a:r>
              <a:rPr lang="de-DE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Best Practice Lösungen aus vielen Geschäftsbereichen direkt einsatzbereit</a:t>
            </a:r>
          </a:p>
        </p:txBody>
      </p:sp>
      <p:sp>
        <p:nvSpPr>
          <p:cNvPr id="165" name="Textfeld 164"/>
          <p:cNvSpPr txBox="1"/>
          <p:nvPr/>
        </p:nvSpPr>
        <p:spPr>
          <a:xfrm>
            <a:off x="457200" y="1019780"/>
            <a:ext cx="8155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Die Standardlösung HCM Lieferantenmanagement passt sich flexibel an Ihre Unternehmensabläufe und Systemarchitektur dank unser mehrschichtigen Modell an. </a:t>
            </a:r>
          </a:p>
        </p:txBody>
      </p:sp>
      <p:sp>
        <p:nvSpPr>
          <p:cNvPr id="12" name="Richtungspfeil 35">
            <a:extLst>
              <a:ext uri="{FF2B5EF4-FFF2-40B4-BE49-F238E27FC236}">
                <a16:creationId xmlns:a16="http://schemas.microsoft.com/office/drawing/2014/main" id="{0778DD43-C220-4048-900A-147E28938CED}"/>
              </a:ext>
            </a:extLst>
          </p:cNvPr>
          <p:cNvSpPr/>
          <p:nvPr/>
        </p:nvSpPr>
        <p:spPr>
          <a:xfrm>
            <a:off x="808804" y="2873666"/>
            <a:ext cx="3350170" cy="1144800"/>
          </a:xfrm>
          <a:prstGeom prst="homePlate">
            <a:avLst>
              <a:gd name="adj" fmla="val 159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088766C-AABC-4226-A74C-EAE49E831D53}"/>
              </a:ext>
            </a:extLst>
          </p:cNvPr>
          <p:cNvSpPr txBox="1"/>
          <p:nvPr/>
        </p:nvSpPr>
        <p:spPr>
          <a:xfrm>
            <a:off x="850186" y="3039535"/>
            <a:ext cx="3098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0" indent="-177800">
              <a:spcBef>
                <a:spcPts val="400"/>
              </a:spcBef>
              <a:buFont typeface="Wingdings" pitchFamily="2" charset="2"/>
              <a:buChar char="§"/>
            </a:pPr>
            <a:r>
              <a:rPr lang="de-DE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Optionale Aktivierung von unzähligen Add-</a:t>
            </a:r>
            <a:r>
              <a:rPr lang="de-DE" sz="13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Ons</a:t>
            </a:r>
            <a:endParaRPr lang="de-DE" sz="1300" dirty="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BA4911FB-35E2-442D-8818-CB2565F3387A}"/>
              </a:ext>
            </a:extLst>
          </p:cNvPr>
          <p:cNvSpPr/>
          <p:nvPr/>
        </p:nvSpPr>
        <p:spPr>
          <a:xfrm>
            <a:off x="4303453" y="5252620"/>
            <a:ext cx="4464496" cy="1144800"/>
          </a:xfrm>
          <a:prstGeom prst="rect">
            <a:avLst/>
          </a:prstGeom>
          <a:solidFill>
            <a:srgbClr val="EDC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Standard-</a:t>
            </a:r>
            <a:r>
              <a:rPr lang="fr-FR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Modul</a:t>
            </a:r>
            <a:r>
              <a:rPr lang="fr-F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Ebene</a:t>
            </a:r>
            <a:endParaRPr lang="fr-FR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FC508069-267D-4BCC-A854-A491F4D99EE4}"/>
              </a:ext>
            </a:extLst>
          </p:cNvPr>
          <p:cNvSpPr/>
          <p:nvPr/>
        </p:nvSpPr>
        <p:spPr>
          <a:xfrm>
            <a:off x="4310916" y="4063143"/>
            <a:ext cx="4464496" cy="11448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Branchenspezifische</a:t>
            </a:r>
            <a:r>
              <a:rPr lang="fr-F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Ebene</a:t>
            </a:r>
            <a:endParaRPr lang="fr-FR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7B5C42E4-979A-42A3-9BBA-AD3694A15E4B}"/>
              </a:ext>
            </a:extLst>
          </p:cNvPr>
          <p:cNvSpPr/>
          <p:nvPr/>
        </p:nvSpPr>
        <p:spPr>
          <a:xfrm>
            <a:off x="4321119" y="2873666"/>
            <a:ext cx="4464496" cy="114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Segoe UI Light" panose="020B0502040204020203" pitchFamily="34" charset="0"/>
              </a:rPr>
              <a:t>Add-On</a:t>
            </a:r>
            <a:r>
              <a:rPr lang="fr-FR" dirty="0">
                <a:latin typeface="Segoe UI Light" panose="020B0502040204020203" pitchFamily="34" charset="0"/>
              </a:rPr>
              <a:t> </a:t>
            </a:r>
            <a:r>
              <a:rPr lang="fr-FR" b="1" dirty="0" err="1">
                <a:latin typeface="Segoe UI Light" panose="020B0502040204020203" pitchFamily="34" charset="0"/>
              </a:rPr>
              <a:t>Ebene</a:t>
            </a:r>
            <a:endParaRPr lang="fr-FR" b="1" dirty="0">
              <a:latin typeface="Segoe UI Light" panose="020B0502040204020203" pitchFamily="34" charset="0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0B339A8C-8DF9-4870-9FCF-EAFFF250B932}"/>
              </a:ext>
            </a:extLst>
          </p:cNvPr>
          <p:cNvSpPr/>
          <p:nvPr/>
        </p:nvSpPr>
        <p:spPr>
          <a:xfrm>
            <a:off x="4321119" y="1684594"/>
            <a:ext cx="4464496" cy="114390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Kundenspezifische</a:t>
            </a:r>
            <a:r>
              <a:rPr lang="fr-F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Ebene</a:t>
            </a:r>
            <a:endParaRPr lang="fr-FR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37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0" name="Rectangle 32">
            <a:extLst>
              <a:ext uri="{FF2B5EF4-FFF2-40B4-BE49-F238E27FC236}">
                <a16:creationId xmlns:a16="http://schemas.microsoft.com/office/drawing/2014/main" id="{1BEFDCC1-3F9A-434F-AA71-F330FC887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noProof="1"/>
              <a:t>Beschaffungsvarianten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DC8EE10-1154-4064-B445-B1086A8FA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AF1E77A8-A020-4871-84FB-1F3A586F05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850" y="1725613"/>
            <a:ext cx="2711450" cy="971550"/>
          </a:xfrm>
          <a:prstGeom prst="rect">
            <a:avLst/>
          </a:prstGeom>
          <a:solidFill>
            <a:srgbClr val="1F497D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Lizenzkauf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BD537471-E8AE-4677-ACC5-6C949F52210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16275" y="1725613"/>
            <a:ext cx="2711450" cy="971550"/>
          </a:xfrm>
          <a:prstGeom prst="rect">
            <a:avLst/>
          </a:prstGeom>
          <a:solidFill>
            <a:srgbClr val="1F497D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1600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Lizenzmiete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65B9DD1-9DFF-45A4-99BD-FF109228A6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08700" y="1725613"/>
            <a:ext cx="2711450" cy="971550"/>
          </a:xfrm>
          <a:prstGeom prst="rect">
            <a:avLst/>
          </a:prstGeom>
          <a:solidFill>
            <a:srgbClr val="1F497D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1600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Cloudmiete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3943E11-720D-42BC-B937-16DADEC83F8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850" y="2697163"/>
            <a:ext cx="2711450" cy="2819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Inhouse Installation auf Kundenserver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Einmaliger Kauf + Wartung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Software Maintenance Gebühr ab 2. Jahr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Keine Vertragslaufzeit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endParaRPr lang="de-DE" altLang="de-DE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354EAD-4BD9-4F18-9269-AE721CC5E78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16275" y="2697163"/>
            <a:ext cx="2711450" cy="2819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Inhouse Installation auf Kundenserver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Monatliche Miete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Software Maintenance Gebühr inklusive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Vertragslaufzeit </a:t>
            </a:r>
            <a:br>
              <a:rPr lang="de-DE" altLang="de-DE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alt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mind. 1 Jahr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052C609-A9E1-49CB-BF8D-C8EA9C87FC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08700" y="2697163"/>
            <a:ext cx="2711450" cy="2819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Bereitstellung aus </a:t>
            </a:r>
            <a:r>
              <a:rPr lang="de-DE" altLang="de-DE" sz="1600">
                <a:latin typeface="Segoe UI" panose="020B0502040204020203" pitchFamily="34" charset="0"/>
                <a:cs typeface="Segoe UI" panose="020B0502040204020203" pitchFamily="34" charset="0"/>
              </a:rPr>
              <a:t>der Privat Cloud</a:t>
            </a:r>
            <a:endParaRPr lang="de-DE" altLang="de-DE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Sicheres Hosting in D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DIN 27001 zertifiziert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Monatliche Miete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Software </a:t>
            </a:r>
            <a:r>
              <a:rPr lang="de-DE" altLang="de-DE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maintenance</a:t>
            </a:r>
            <a:r>
              <a:rPr lang="de-DE" alt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 Gebühr inklusive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Vertragslaufzeit </a:t>
            </a:r>
            <a:br>
              <a:rPr lang="de-DE" altLang="de-DE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altLang="de-DE" sz="1600" dirty="0">
                <a:latin typeface="Segoe UI" panose="020B0502040204020203" pitchFamily="34" charset="0"/>
                <a:cs typeface="Segoe UI" panose="020B0502040204020203" pitchFamily="34" charset="0"/>
              </a:rPr>
              <a:t>mind. 1 Jahr</a:t>
            </a:r>
          </a:p>
        </p:txBody>
      </p:sp>
      <p:sp>
        <p:nvSpPr>
          <p:cNvPr id="17460" name="Rectangle 52">
            <a:extLst>
              <a:ext uri="{FF2B5EF4-FFF2-40B4-BE49-F238E27FC236}">
                <a16:creationId xmlns:a16="http://schemas.microsoft.com/office/drawing/2014/main" id="{87C9F66D-79C0-4212-8B78-4F2F7B09975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468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174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2" grpId="0" animBg="1"/>
      <p:bldP spid="3" grpId="0" animBg="1"/>
      <p:bldP spid="36867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0" dirty="0">
                <a:solidFill>
                  <a:srgbClr val="AD0565"/>
                </a:solidFill>
              </a:rPr>
              <a:t>Zusammenarbeit im Projekt: Realisierungskonzept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6505599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Segoe UI Light" panose="020B0502040204020203" pitchFamily="34" charset="0"/>
              </a:rPr>
              <a:t>Einfach besser arbeiten.</a:t>
            </a:r>
          </a:p>
        </p:txBody>
      </p:sp>
      <p:sp>
        <p:nvSpPr>
          <p:cNvPr id="6" name="Pfeil: Chevron 5">
            <a:extLst>
              <a:ext uri="{FF2B5EF4-FFF2-40B4-BE49-F238E27FC236}">
                <a16:creationId xmlns:a16="http://schemas.microsoft.com/office/drawing/2014/main" id="{9C69A043-9507-4B5A-810F-676111564135}"/>
              </a:ext>
            </a:extLst>
          </p:cNvPr>
          <p:cNvSpPr/>
          <p:nvPr/>
        </p:nvSpPr>
        <p:spPr>
          <a:xfrm>
            <a:off x="222191" y="2905385"/>
            <a:ext cx="1980000" cy="648000"/>
          </a:xfrm>
          <a:prstGeom prst="chevron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Konzeption Vorbereitung</a:t>
            </a:r>
          </a:p>
        </p:txBody>
      </p:sp>
      <p:sp>
        <p:nvSpPr>
          <p:cNvPr id="7" name="Pfeil: Chevron 6">
            <a:extLst>
              <a:ext uri="{FF2B5EF4-FFF2-40B4-BE49-F238E27FC236}">
                <a16:creationId xmlns:a16="http://schemas.microsoft.com/office/drawing/2014/main" id="{C118A523-BE2F-4208-8D3A-ECA01FF3550A}"/>
              </a:ext>
            </a:extLst>
          </p:cNvPr>
          <p:cNvSpPr/>
          <p:nvPr/>
        </p:nvSpPr>
        <p:spPr>
          <a:xfrm>
            <a:off x="1944867" y="2905385"/>
            <a:ext cx="1980000" cy="648000"/>
          </a:xfrm>
          <a:prstGeom prst="chevro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Kick Off Workshop</a:t>
            </a:r>
          </a:p>
        </p:txBody>
      </p:sp>
      <p:sp>
        <p:nvSpPr>
          <p:cNvPr id="8" name="Pfeil: Chevron 7">
            <a:extLst>
              <a:ext uri="{FF2B5EF4-FFF2-40B4-BE49-F238E27FC236}">
                <a16:creationId xmlns:a16="http://schemas.microsoft.com/office/drawing/2014/main" id="{4F9D4906-D04F-4B90-AB1B-FAA75151D02D}"/>
              </a:ext>
            </a:extLst>
          </p:cNvPr>
          <p:cNvSpPr/>
          <p:nvPr/>
        </p:nvSpPr>
        <p:spPr>
          <a:xfrm>
            <a:off x="3668307" y="2909697"/>
            <a:ext cx="1980000" cy="648000"/>
          </a:xfrm>
          <a:prstGeom prst="chevron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Implementierung</a:t>
            </a:r>
          </a:p>
        </p:txBody>
      </p:sp>
      <p:sp>
        <p:nvSpPr>
          <p:cNvPr id="9" name="Pfeil: Chevron 8">
            <a:extLst>
              <a:ext uri="{FF2B5EF4-FFF2-40B4-BE49-F238E27FC236}">
                <a16:creationId xmlns:a16="http://schemas.microsoft.com/office/drawing/2014/main" id="{49F39ACA-FC44-459D-ADE5-B7662E9363AE}"/>
              </a:ext>
            </a:extLst>
          </p:cNvPr>
          <p:cNvSpPr/>
          <p:nvPr/>
        </p:nvSpPr>
        <p:spPr>
          <a:xfrm>
            <a:off x="5390983" y="2905385"/>
            <a:ext cx="1980764" cy="648000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Pilotbetrieb</a:t>
            </a:r>
          </a:p>
        </p:txBody>
      </p:sp>
      <p:sp>
        <p:nvSpPr>
          <p:cNvPr id="10" name="Pfeil: Chevron 9">
            <a:extLst>
              <a:ext uri="{FF2B5EF4-FFF2-40B4-BE49-F238E27FC236}">
                <a16:creationId xmlns:a16="http://schemas.microsoft.com/office/drawing/2014/main" id="{DD8828D0-8834-409E-9722-52E1FBEE31B5}"/>
              </a:ext>
            </a:extLst>
          </p:cNvPr>
          <p:cNvSpPr/>
          <p:nvPr/>
        </p:nvSpPr>
        <p:spPr>
          <a:xfrm>
            <a:off x="7114423" y="2905385"/>
            <a:ext cx="1980000" cy="648000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Einführung</a:t>
            </a:r>
          </a:p>
        </p:txBody>
      </p:sp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86F3F320-D73E-4449-B536-9F63AD86047B}"/>
              </a:ext>
            </a:extLst>
          </p:cNvPr>
          <p:cNvSpPr/>
          <p:nvPr/>
        </p:nvSpPr>
        <p:spPr>
          <a:xfrm>
            <a:off x="709523" y="2294110"/>
            <a:ext cx="936104" cy="597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Chevron 15">
            <a:extLst>
              <a:ext uri="{FF2B5EF4-FFF2-40B4-BE49-F238E27FC236}">
                <a16:creationId xmlns:a16="http://schemas.microsoft.com/office/drawing/2014/main" id="{FFF5CFF3-52E6-41CD-9369-0A848D532723}"/>
              </a:ext>
            </a:extLst>
          </p:cNvPr>
          <p:cNvSpPr/>
          <p:nvPr/>
        </p:nvSpPr>
        <p:spPr>
          <a:xfrm>
            <a:off x="1869436" y="4928968"/>
            <a:ext cx="1980000" cy="648000"/>
          </a:xfrm>
          <a:prstGeom prst="chevron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Produkt-</a:t>
            </a:r>
            <a:b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1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konfiguration</a:t>
            </a:r>
            <a:endParaRPr lang="de-DE" sz="1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Pfeil: Chevron 16">
            <a:extLst>
              <a:ext uri="{FF2B5EF4-FFF2-40B4-BE49-F238E27FC236}">
                <a16:creationId xmlns:a16="http://schemas.microsoft.com/office/drawing/2014/main" id="{5D9ED143-2D9A-4535-9DCA-EC1339B5387F}"/>
              </a:ext>
            </a:extLst>
          </p:cNvPr>
          <p:cNvSpPr/>
          <p:nvPr/>
        </p:nvSpPr>
        <p:spPr>
          <a:xfrm>
            <a:off x="3592112" y="4928968"/>
            <a:ext cx="1980764" cy="648000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Erstbetrieb</a:t>
            </a:r>
          </a:p>
        </p:txBody>
      </p:sp>
      <p:sp>
        <p:nvSpPr>
          <p:cNvPr id="20" name="Pfeil: Chevron 19">
            <a:extLst>
              <a:ext uri="{FF2B5EF4-FFF2-40B4-BE49-F238E27FC236}">
                <a16:creationId xmlns:a16="http://schemas.microsoft.com/office/drawing/2014/main" id="{D3F1793E-42DB-4301-A3E7-51F151F7015B}"/>
              </a:ext>
            </a:extLst>
          </p:cNvPr>
          <p:cNvSpPr/>
          <p:nvPr/>
        </p:nvSpPr>
        <p:spPr>
          <a:xfrm>
            <a:off x="5315552" y="4928968"/>
            <a:ext cx="1980000" cy="648000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Change </a:t>
            </a:r>
            <a:r>
              <a:rPr lang="de-DE" sz="11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Requests</a:t>
            </a:r>
            <a:endParaRPr lang="de-DE" sz="1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(Sprint)</a:t>
            </a:r>
          </a:p>
        </p:txBody>
      </p:sp>
      <p:sp>
        <p:nvSpPr>
          <p:cNvPr id="21" name="Pfeil: nach oben gekrümmt 20">
            <a:extLst>
              <a:ext uri="{FF2B5EF4-FFF2-40B4-BE49-F238E27FC236}">
                <a16:creationId xmlns:a16="http://schemas.microsoft.com/office/drawing/2014/main" id="{787A1CF1-F0AE-4DED-ACB1-F5EEB9F7D3D1}"/>
              </a:ext>
            </a:extLst>
          </p:cNvPr>
          <p:cNvSpPr/>
          <p:nvPr/>
        </p:nvSpPr>
        <p:spPr>
          <a:xfrm rot="10800000">
            <a:off x="5414822" y="4188601"/>
            <a:ext cx="1440160" cy="65755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D708D3E5-7638-4E11-B6C3-230BD1A639CE}"/>
              </a:ext>
            </a:extLst>
          </p:cNvPr>
          <p:cNvSpPr txBox="1">
            <a:spLocks/>
          </p:cNvSpPr>
          <p:nvPr/>
        </p:nvSpPr>
        <p:spPr>
          <a:xfrm>
            <a:off x="1869436" y="4198089"/>
            <a:ext cx="43146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990033"/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rgbClr val="AD0565"/>
                </a:solidFill>
              </a:rPr>
              <a:t>Agile Projektdurchführung: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8FE1F77F-C31A-43D1-9D2D-CAF30383E7B6}"/>
              </a:ext>
            </a:extLst>
          </p:cNvPr>
          <p:cNvSpPr txBox="1">
            <a:spLocks/>
          </p:cNvSpPr>
          <p:nvPr/>
        </p:nvSpPr>
        <p:spPr>
          <a:xfrm>
            <a:off x="1969669" y="2100456"/>
            <a:ext cx="43146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990033"/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rgbClr val="AD0565"/>
                </a:solidFill>
              </a:rPr>
              <a:t>Klassische Projektdurchführung:</a:t>
            </a:r>
          </a:p>
        </p:txBody>
      </p:sp>
    </p:spTree>
    <p:extLst>
      <p:ext uri="{BB962C8B-B14F-4D97-AF65-F5344CB8AC3E}">
        <p14:creationId xmlns:p14="http://schemas.microsoft.com/office/powerpoint/2010/main" val="399618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0" dirty="0">
                <a:solidFill>
                  <a:srgbClr val="AD0565"/>
                </a:solidFill>
              </a:rPr>
              <a:t>Zusammenarbeit im Projekt: Realisierungskonzept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6505599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Segoe UI Light" panose="020B0502040204020203" pitchFamily="34" charset="0"/>
              </a:rPr>
              <a:t>Einfach besser arbeiten.</a:t>
            </a:r>
          </a:p>
        </p:txBody>
      </p:sp>
      <p:sp>
        <p:nvSpPr>
          <p:cNvPr id="6" name="Pfeil: Chevron 5">
            <a:extLst>
              <a:ext uri="{FF2B5EF4-FFF2-40B4-BE49-F238E27FC236}">
                <a16:creationId xmlns:a16="http://schemas.microsoft.com/office/drawing/2014/main" id="{9C69A043-9507-4B5A-810F-676111564135}"/>
              </a:ext>
            </a:extLst>
          </p:cNvPr>
          <p:cNvSpPr/>
          <p:nvPr/>
        </p:nvSpPr>
        <p:spPr>
          <a:xfrm>
            <a:off x="196236" y="1794751"/>
            <a:ext cx="1980000" cy="648000"/>
          </a:xfrm>
          <a:prstGeom prst="chevron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Konzeption Vorbereitung</a:t>
            </a:r>
          </a:p>
        </p:txBody>
      </p:sp>
      <p:sp>
        <p:nvSpPr>
          <p:cNvPr id="7" name="Pfeil: Chevron 6">
            <a:extLst>
              <a:ext uri="{FF2B5EF4-FFF2-40B4-BE49-F238E27FC236}">
                <a16:creationId xmlns:a16="http://schemas.microsoft.com/office/drawing/2014/main" id="{C118A523-BE2F-4208-8D3A-ECA01FF3550A}"/>
              </a:ext>
            </a:extLst>
          </p:cNvPr>
          <p:cNvSpPr/>
          <p:nvPr/>
        </p:nvSpPr>
        <p:spPr>
          <a:xfrm>
            <a:off x="1918912" y="1794751"/>
            <a:ext cx="1980000" cy="648000"/>
          </a:xfrm>
          <a:prstGeom prst="chevro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Kick Off Workshop</a:t>
            </a:r>
          </a:p>
        </p:txBody>
      </p:sp>
      <p:sp>
        <p:nvSpPr>
          <p:cNvPr id="8" name="Pfeil: Chevron 7">
            <a:extLst>
              <a:ext uri="{FF2B5EF4-FFF2-40B4-BE49-F238E27FC236}">
                <a16:creationId xmlns:a16="http://schemas.microsoft.com/office/drawing/2014/main" id="{4F9D4906-D04F-4B90-AB1B-FAA75151D02D}"/>
              </a:ext>
            </a:extLst>
          </p:cNvPr>
          <p:cNvSpPr/>
          <p:nvPr/>
        </p:nvSpPr>
        <p:spPr>
          <a:xfrm>
            <a:off x="3642352" y="1799063"/>
            <a:ext cx="1980000" cy="648000"/>
          </a:xfrm>
          <a:prstGeom prst="chevron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Implementierung</a:t>
            </a:r>
          </a:p>
        </p:txBody>
      </p:sp>
      <p:sp>
        <p:nvSpPr>
          <p:cNvPr id="9" name="Pfeil: Chevron 8">
            <a:extLst>
              <a:ext uri="{FF2B5EF4-FFF2-40B4-BE49-F238E27FC236}">
                <a16:creationId xmlns:a16="http://schemas.microsoft.com/office/drawing/2014/main" id="{49F39ACA-FC44-459D-ADE5-B7662E9363AE}"/>
              </a:ext>
            </a:extLst>
          </p:cNvPr>
          <p:cNvSpPr/>
          <p:nvPr/>
        </p:nvSpPr>
        <p:spPr>
          <a:xfrm>
            <a:off x="5365028" y="1794751"/>
            <a:ext cx="1980764" cy="648000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Pilotbetrieb</a:t>
            </a:r>
          </a:p>
        </p:txBody>
      </p:sp>
      <p:sp>
        <p:nvSpPr>
          <p:cNvPr id="10" name="Pfeil: Chevron 9">
            <a:extLst>
              <a:ext uri="{FF2B5EF4-FFF2-40B4-BE49-F238E27FC236}">
                <a16:creationId xmlns:a16="http://schemas.microsoft.com/office/drawing/2014/main" id="{DD8828D0-8834-409E-9722-52E1FBEE31B5}"/>
              </a:ext>
            </a:extLst>
          </p:cNvPr>
          <p:cNvSpPr/>
          <p:nvPr/>
        </p:nvSpPr>
        <p:spPr>
          <a:xfrm>
            <a:off x="7088468" y="1794751"/>
            <a:ext cx="1980000" cy="648000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Einführung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008F285-C5CA-4A9D-BDDA-A8F32F79F4AD}"/>
              </a:ext>
            </a:extLst>
          </p:cNvPr>
          <p:cNvSpPr txBox="1"/>
          <p:nvPr/>
        </p:nvSpPr>
        <p:spPr>
          <a:xfrm>
            <a:off x="107504" y="2588419"/>
            <a:ext cx="1723568" cy="364715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Abstimmung mit den anfordernden Fachbereichen Ihres Unternehmens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Ausarbeitung eines technischen und fachlichen Entwurfs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Klären der Absprungbasis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895A09A-7C52-4D78-9426-A994FBAB029F}"/>
              </a:ext>
            </a:extLst>
          </p:cNvPr>
          <p:cNvSpPr txBox="1"/>
          <p:nvPr/>
        </p:nvSpPr>
        <p:spPr>
          <a:xfrm>
            <a:off x="1871760" y="2588416"/>
            <a:ext cx="1723568" cy="364715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Festlegung der Lösungsspezifikation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Festlegung und Optimierung der benötigten Prozessstruktur und Inhalte auf Basis des Lösungskonzepts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Konsolidierung der Ergebnisse als Grundlage für die Realisierung der Lösung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7A1F97E-CBB3-4C21-A3FD-AF8F6AEF9E50}"/>
              </a:ext>
            </a:extLst>
          </p:cNvPr>
          <p:cNvSpPr txBox="1"/>
          <p:nvPr/>
        </p:nvSpPr>
        <p:spPr>
          <a:xfrm>
            <a:off x="3635184" y="2592962"/>
            <a:ext cx="1724400" cy="3647152"/>
          </a:xfrm>
          <a:prstGeom prst="rect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Festlegung des Projektplans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Verfeinerung zu Arbeitspaketen</a:t>
            </a:r>
            <a:b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mit Meilensteinen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Umsetzung der </a:t>
            </a:r>
            <a:b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Arbeitspaketen: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Customizing der Basislösung (CI, Masken, Ansichten, Workflow, Texte)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Anbindung der DB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Rollen- und Rechtekonzept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Erstellung der Dokumentation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Implementierung des Rolloutkonzeptes inkl. Usability Tests</a:t>
            </a:r>
            <a:endParaRPr lang="de-DE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BDFC087-123E-47ED-93D5-C134ED8D742A}"/>
              </a:ext>
            </a:extLst>
          </p:cNvPr>
          <p:cNvSpPr txBox="1"/>
          <p:nvPr/>
        </p:nvSpPr>
        <p:spPr>
          <a:xfrm>
            <a:off x="5399440" y="2588416"/>
            <a:ext cx="1724400" cy="364715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</a:t>
            </a:r>
            <a:r>
              <a:rPr lang="de-DE" sz="105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case</a:t>
            </a: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spezifische Installation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Schulung von Pilotanwendern und Trainern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Durchführung von Qualitätstests auf dem Testsystem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Vorbereitung der Produktivsetzung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Schulung von </a:t>
            </a:r>
            <a:r>
              <a:rPr lang="de-DE" sz="105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Enduser</a:t>
            </a: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Admins, Trainers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Abnahme durch Fachbereich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78BC99D-750C-4650-BBE3-AF0980501D39}"/>
              </a:ext>
            </a:extLst>
          </p:cNvPr>
          <p:cNvSpPr txBox="1"/>
          <p:nvPr/>
        </p:nvSpPr>
        <p:spPr>
          <a:xfrm>
            <a:off x="7163696" y="2588416"/>
            <a:ext cx="1724400" cy="36471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GoLive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Anlaufunterstützung&amp; Begleitung der Produktivsetzung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Abschlussphase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Ggf. erforderliche Maßnahmen nach GoLive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Endabnahme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86F3F320-D73E-4449-B536-9F63AD86047B}"/>
              </a:ext>
            </a:extLst>
          </p:cNvPr>
          <p:cNvSpPr/>
          <p:nvPr/>
        </p:nvSpPr>
        <p:spPr>
          <a:xfrm>
            <a:off x="683568" y="1183476"/>
            <a:ext cx="936104" cy="597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30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0" dirty="0">
                <a:solidFill>
                  <a:srgbClr val="AD0565"/>
                </a:solidFill>
              </a:rPr>
              <a:t>Agiles Zusammenarbeit im Projekt: Realisierungskonzept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6505599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Segoe UI Light" panose="020B0502040204020203" pitchFamily="34" charset="0"/>
              </a:rPr>
              <a:t>Einfach besser arbeiten.</a:t>
            </a:r>
          </a:p>
        </p:txBody>
      </p:sp>
      <p:sp>
        <p:nvSpPr>
          <p:cNvPr id="6" name="Pfeil: Chevron 5">
            <a:extLst>
              <a:ext uri="{FF2B5EF4-FFF2-40B4-BE49-F238E27FC236}">
                <a16:creationId xmlns:a16="http://schemas.microsoft.com/office/drawing/2014/main" id="{9C69A043-9507-4B5A-810F-676111564135}"/>
              </a:ext>
            </a:extLst>
          </p:cNvPr>
          <p:cNvSpPr/>
          <p:nvPr/>
        </p:nvSpPr>
        <p:spPr>
          <a:xfrm>
            <a:off x="1913220" y="1772816"/>
            <a:ext cx="1980000" cy="648000"/>
          </a:xfrm>
          <a:prstGeom prst="chevron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Produkt-</a:t>
            </a:r>
            <a:b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1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konfiguration</a:t>
            </a:r>
            <a:endParaRPr lang="de-DE" sz="1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Pfeil: Chevron 8">
            <a:extLst>
              <a:ext uri="{FF2B5EF4-FFF2-40B4-BE49-F238E27FC236}">
                <a16:creationId xmlns:a16="http://schemas.microsoft.com/office/drawing/2014/main" id="{49F39ACA-FC44-459D-ADE5-B7662E9363AE}"/>
              </a:ext>
            </a:extLst>
          </p:cNvPr>
          <p:cNvSpPr/>
          <p:nvPr/>
        </p:nvSpPr>
        <p:spPr>
          <a:xfrm>
            <a:off x="3635896" y="1772816"/>
            <a:ext cx="1980764" cy="648000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Erstbetrieb</a:t>
            </a:r>
          </a:p>
        </p:txBody>
      </p:sp>
      <p:sp>
        <p:nvSpPr>
          <p:cNvPr id="10" name="Pfeil: Chevron 9">
            <a:extLst>
              <a:ext uri="{FF2B5EF4-FFF2-40B4-BE49-F238E27FC236}">
                <a16:creationId xmlns:a16="http://schemas.microsoft.com/office/drawing/2014/main" id="{DD8828D0-8834-409E-9722-52E1FBEE31B5}"/>
              </a:ext>
            </a:extLst>
          </p:cNvPr>
          <p:cNvSpPr/>
          <p:nvPr/>
        </p:nvSpPr>
        <p:spPr>
          <a:xfrm>
            <a:off x="5359336" y="1772816"/>
            <a:ext cx="1980000" cy="648000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Change </a:t>
            </a:r>
            <a:r>
              <a:rPr lang="de-DE" sz="11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Requests</a:t>
            </a:r>
            <a:endParaRPr lang="de-DE" sz="1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(Sprint)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008F285-C5CA-4A9D-BDDA-A8F32F79F4AD}"/>
              </a:ext>
            </a:extLst>
          </p:cNvPr>
          <p:cNvSpPr txBox="1"/>
          <p:nvPr/>
        </p:nvSpPr>
        <p:spPr>
          <a:xfrm>
            <a:off x="1912328" y="2566481"/>
            <a:ext cx="1723568" cy="348557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Aktivierung der gewünschten Modulen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Aktivierung der branchenspezifische Einstellungen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Aktivierung der gewünschten </a:t>
            </a:r>
            <a:r>
              <a:rPr lang="de-DE" sz="105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AddOns</a:t>
            </a: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Aktivierung der Sprache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Customizing der Basislösung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BDFC087-123E-47ED-93D5-C134ED8D742A}"/>
              </a:ext>
            </a:extLst>
          </p:cNvPr>
          <p:cNvSpPr txBox="1"/>
          <p:nvPr/>
        </p:nvSpPr>
        <p:spPr>
          <a:xfrm>
            <a:off x="3670308" y="2566481"/>
            <a:ext cx="1724400" cy="348557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GoLive Installation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Import von Kundendaten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Anlaufunterstützung &amp; Begleitung der Produktivsetzung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Sammeln von kundenspezifische Anpassungen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Schulung von </a:t>
            </a:r>
            <a:r>
              <a:rPr lang="de-DE" sz="105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Enduser</a:t>
            </a: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Admins, Trainers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78BC99D-750C-4650-BBE3-AF0980501D39}"/>
              </a:ext>
            </a:extLst>
          </p:cNvPr>
          <p:cNvSpPr txBox="1"/>
          <p:nvPr/>
        </p:nvSpPr>
        <p:spPr>
          <a:xfrm>
            <a:off x="5434564" y="2566481"/>
            <a:ext cx="1724400" cy="348557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Umsetzung der erforderliche Maßnahmen im Sprintverfahren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Abnahme durch Kunde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GoLive der abgenommene Änderungen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Ggf. erneut Sammeln von weitere kundenspezifische Anpassungen für einen weiteren Sprint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Pfeil: nach oben gekrümmt 10">
            <a:extLst>
              <a:ext uri="{FF2B5EF4-FFF2-40B4-BE49-F238E27FC236}">
                <a16:creationId xmlns:a16="http://schemas.microsoft.com/office/drawing/2014/main" id="{C9C681B3-0979-488A-8F4A-A3B4EF825E51}"/>
              </a:ext>
            </a:extLst>
          </p:cNvPr>
          <p:cNvSpPr/>
          <p:nvPr/>
        </p:nvSpPr>
        <p:spPr>
          <a:xfrm rot="10800000">
            <a:off x="5458606" y="1032449"/>
            <a:ext cx="1440160" cy="65755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33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 Mehrwert mit HCM Lieferantenmanagement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1" b="7630"/>
          <a:stretch/>
        </p:blipFill>
        <p:spPr>
          <a:xfrm>
            <a:off x="4744471" y="5063229"/>
            <a:ext cx="4032151" cy="117408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39552" y="1124744"/>
            <a:ext cx="4032448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de-DE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Optimierung der Einkaufsorganisation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Automatisierung und Standardisierung der gesamten Lieferanten- und Beschaffungsprozesse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Transparenz und Effizienz bei Datenverwaltung, Aktualisierung, Suche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Integrierte Prozesse von der ersten Lieferantenauswahl bis zur Bestellung und ERP Integration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Direkte Einbindung &amp; Steuerung aller Stakeholder </a:t>
            </a:r>
          </a:p>
        </p:txBody>
      </p:sp>
      <p:sp>
        <p:nvSpPr>
          <p:cNvPr id="6" name="Rechteck 5"/>
          <p:cNvSpPr/>
          <p:nvPr/>
        </p:nvSpPr>
        <p:spPr>
          <a:xfrm>
            <a:off x="4744471" y="1124744"/>
            <a:ext cx="4075852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de-DE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Senkung der Beschaffungsprozesskosten um bis zu 50%</a:t>
            </a:r>
          </a:p>
        </p:txBody>
      </p:sp>
      <p:sp>
        <p:nvSpPr>
          <p:cNvPr id="7" name="Rechteck 6"/>
          <p:cNvSpPr/>
          <p:nvPr/>
        </p:nvSpPr>
        <p:spPr>
          <a:xfrm>
            <a:off x="539552" y="3334235"/>
            <a:ext cx="2664296" cy="1440160"/>
          </a:xfrm>
          <a:prstGeom prst="rect">
            <a:avLst/>
          </a:prstGeom>
          <a:solidFill>
            <a:srgbClr val="89C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Reduzierung der Durchlaufzeiten</a:t>
            </a:r>
          </a:p>
        </p:txBody>
      </p:sp>
      <p:sp>
        <p:nvSpPr>
          <p:cNvPr id="8" name="Rechteck 7"/>
          <p:cNvSpPr/>
          <p:nvPr/>
        </p:nvSpPr>
        <p:spPr>
          <a:xfrm>
            <a:off x="3359892" y="3334235"/>
            <a:ext cx="2664296" cy="1440160"/>
          </a:xfrm>
          <a:prstGeom prst="rect">
            <a:avLst/>
          </a:prstGeom>
          <a:solidFill>
            <a:srgbClr val="9BC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Einfache &amp; intuitive Bedienung </a:t>
            </a:r>
          </a:p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</a:endParaRPr>
          </a:p>
          <a:p>
            <a:pPr algn="ctr"/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Von Einkäufern und Lieferanten bestätigt</a:t>
            </a:r>
          </a:p>
        </p:txBody>
      </p:sp>
      <p:sp>
        <p:nvSpPr>
          <p:cNvPr id="9" name="Rechteck 8"/>
          <p:cNvSpPr/>
          <p:nvPr/>
        </p:nvSpPr>
        <p:spPr>
          <a:xfrm>
            <a:off x="6170193" y="3334235"/>
            <a:ext cx="2664296" cy="1440160"/>
          </a:xfrm>
          <a:prstGeom prst="rect">
            <a:avLst/>
          </a:prstGeom>
          <a:solidFill>
            <a:srgbClr val="8EA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Risikominimierung</a:t>
            </a:r>
          </a:p>
          <a:p>
            <a:pPr lvl="0" algn="ctr"/>
            <a:endParaRPr lang="de-DE" sz="1200" dirty="0">
              <a:solidFill>
                <a:prstClr val="black">
                  <a:lumMod val="65000"/>
                  <a:lumOff val="35000"/>
                </a:prstClr>
              </a:solidFill>
              <a:latin typeface="Segoe UI Light" panose="020B0502040204020203" pitchFamily="34" charset="0"/>
            </a:endParaRPr>
          </a:p>
          <a:p>
            <a:pPr lvl="0" algn="ctr"/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 panose="020B0502040204020203" pitchFamily="34" charset="0"/>
              </a:rPr>
              <a:t>Dank standardisierten Qualifizierungs-prozessen und Transparenz über Lieferantenbeziehung &amp; </a:t>
            </a:r>
            <a:r>
              <a:rPr lang="de-DE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 Light" panose="020B0502040204020203" pitchFamily="34" charset="0"/>
              </a:rPr>
              <a:t>Stati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27309" y="4918411"/>
            <a:ext cx="8280771" cy="1318901"/>
          </a:xfrm>
          <a:prstGeom prst="rect">
            <a:avLst/>
          </a:prstGeom>
          <a:solidFill>
            <a:srgbClr val="D61049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>
              <a:spcAft>
                <a:spcPts val="600"/>
              </a:spcAft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Wirtschaftlichkeit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HCM Lieferantenmanagement passt für jedes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Amortisierung durch Effizienzsteigung bereits im ersten Jahr gegeben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Keine unkontrollierten oder hohen Folgekosten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Keine sonstigen Investitionen erforderlich</a:t>
            </a:r>
          </a:p>
        </p:txBody>
      </p:sp>
    </p:spTree>
    <p:extLst>
      <p:ext uri="{BB962C8B-B14F-4D97-AF65-F5344CB8AC3E}">
        <p14:creationId xmlns:p14="http://schemas.microsoft.com/office/powerpoint/2010/main" val="1390052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2348880"/>
            <a:ext cx="5678282" cy="770722"/>
          </a:xfrm>
        </p:spPr>
        <p:txBody>
          <a:bodyPr>
            <a:normAutofit fontScale="90000"/>
          </a:bodyPr>
          <a:lstStyle/>
          <a:p>
            <a:r>
              <a:rPr lang="de-DE" b="0" dirty="0">
                <a:solidFill>
                  <a:srgbClr val="AD0565"/>
                </a:solidFill>
              </a:rPr>
              <a:t>Übersicht </a:t>
            </a:r>
            <a:br>
              <a:rPr lang="de-DE" b="0" dirty="0">
                <a:solidFill>
                  <a:srgbClr val="AD0565"/>
                </a:solidFill>
              </a:rPr>
            </a:br>
            <a:r>
              <a:rPr lang="de-DE" b="0" dirty="0">
                <a:solidFill>
                  <a:srgbClr val="AD0565"/>
                </a:solidFill>
              </a:rPr>
              <a:t>der Standard-Module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179512" y="3512989"/>
            <a:ext cx="6254346" cy="1500187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Segoe UI Light" panose="020B0502040204020203" pitchFamily="34" charset="0"/>
              </a:rPr>
              <a:t>Standard-Module mit Hauptfeatures</a:t>
            </a:r>
          </a:p>
          <a:p>
            <a:r>
              <a:rPr lang="de-DE" sz="2000" dirty="0">
                <a:latin typeface="Segoe UI Light" panose="020B0502040204020203" pitchFamily="34" charset="0"/>
              </a:rPr>
              <a:t>Screenshots</a:t>
            </a:r>
          </a:p>
        </p:txBody>
      </p:sp>
    </p:spTree>
    <p:extLst>
      <p:ext uri="{BB962C8B-B14F-4D97-AF65-F5344CB8AC3E}">
        <p14:creationId xmlns:p14="http://schemas.microsoft.com/office/powerpoint/2010/main" val="2109005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139136" cy="648072"/>
          </a:xfrm>
        </p:spPr>
        <p:txBody>
          <a:bodyPr>
            <a:normAutofit fontScale="90000"/>
          </a:bodyPr>
          <a:lstStyle/>
          <a:p>
            <a:r>
              <a:rPr lang="de-DE" b="0" dirty="0">
                <a:solidFill>
                  <a:srgbClr val="AD0565"/>
                </a:solidFill>
              </a:rPr>
              <a:t>HCM Lieferantenmanagement Modulübersicht</a:t>
            </a:r>
            <a:br>
              <a:rPr lang="de-DE" b="0" dirty="0">
                <a:solidFill>
                  <a:srgbClr val="AD0565"/>
                </a:solidFill>
              </a:rPr>
            </a:br>
            <a:r>
              <a:rPr lang="de-DE" sz="1800" dirty="0">
                <a:solidFill>
                  <a:srgbClr val="AD0565"/>
                </a:solidFill>
              </a:rPr>
              <a:t>Erweitern Sie den Basisumfang Schrittweise im Rahmen Ihrer Einkaufsstrategie.</a:t>
            </a:r>
            <a:endParaRPr lang="de-DE" sz="1800" b="0" dirty="0"/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347F7614-5735-419D-82C3-E02AFE995DD8}"/>
              </a:ext>
            </a:extLst>
          </p:cNvPr>
          <p:cNvSpPr/>
          <p:nvPr/>
        </p:nvSpPr>
        <p:spPr>
          <a:xfrm>
            <a:off x="3702824" y="2340217"/>
            <a:ext cx="1706489" cy="17064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Segoe UI Light" panose="020B0502040204020203" pitchFamily="34" charset="0"/>
              </a:rPr>
              <a:t>Beschaffungs</a:t>
            </a:r>
            <a:r>
              <a:rPr lang="fr-FR" dirty="0">
                <a:latin typeface="Segoe UI Light" panose="020B0502040204020203" pitchFamily="34" charset="0"/>
              </a:rPr>
              <a:t>-management</a:t>
            </a:r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730DE336-1AE2-427F-87C2-CF5131CA5EF6}"/>
              </a:ext>
            </a:extLst>
          </p:cNvPr>
          <p:cNvSpPr/>
          <p:nvPr/>
        </p:nvSpPr>
        <p:spPr>
          <a:xfrm>
            <a:off x="7325594" y="4167969"/>
            <a:ext cx="1706489" cy="17064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Artikelstamm</a:t>
            </a:r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-management</a:t>
            </a: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1FAF90E5-7DF2-478F-8D74-00461DDD6E3E}"/>
              </a:ext>
            </a:extLst>
          </p:cNvPr>
          <p:cNvSpPr/>
          <p:nvPr/>
        </p:nvSpPr>
        <p:spPr>
          <a:xfrm>
            <a:off x="7325660" y="2340216"/>
            <a:ext cx="1706423" cy="1706423"/>
          </a:xfrm>
          <a:prstGeom prst="rect">
            <a:avLst/>
          </a:prstGeom>
          <a:solidFill>
            <a:srgbClr val="902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Reklamations</a:t>
            </a:r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-management</a:t>
            </a:r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D882CD97-00EB-421D-9BFC-94B62065B251}"/>
              </a:ext>
            </a:extLst>
          </p:cNvPr>
          <p:cNvSpPr/>
          <p:nvPr/>
        </p:nvSpPr>
        <p:spPr>
          <a:xfrm>
            <a:off x="5508104" y="4167970"/>
            <a:ext cx="1706423" cy="17064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fr-FR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Lieferanten-bewertung</a:t>
            </a:r>
            <a:b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mit </a:t>
            </a:r>
            <a:r>
              <a:rPr lang="fr-FR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Hardfacts</a:t>
            </a:r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81F34F26-DC21-40E3-9408-3CF617E948C1}"/>
              </a:ext>
            </a:extLst>
          </p:cNvPr>
          <p:cNvSpPr/>
          <p:nvPr/>
        </p:nvSpPr>
        <p:spPr>
          <a:xfrm>
            <a:off x="3705149" y="4167970"/>
            <a:ext cx="1706423" cy="17064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Lieferanten-bewertung</a:t>
            </a:r>
            <a:b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mit </a:t>
            </a:r>
            <a:r>
              <a:rPr lang="fr-FR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Softfacts</a:t>
            </a:r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181B1F96-2A85-4327-AEED-12EA2C5654CA}"/>
              </a:ext>
            </a:extLst>
          </p:cNvPr>
          <p:cNvSpPr/>
          <p:nvPr/>
        </p:nvSpPr>
        <p:spPr>
          <a:xfrm>
            <a:off x="1916066" y="2348880"/>
            <a:ext cx="1706423" cy="170642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Lieferanten-zulassung</a:t>
            </a:r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6958A1D4-1B87-4C42-9867-5D7276BC437B}"/>
              </a:ext>
            </a:extLst>
          </p:cNvPr>
          <p:cNvSpPr/>
          <p:nvPr/>
        </p:nvSpPr>
        <p:spPr>
          <a:xfrm>
            <a:off x="1920316" y="4167971"/>
            <a:ext cx="1706423" cy="1706422"/>
          </a:xfrm>
          <a:prstGeom prst="rect">
            <a:avLst/>
          </a:prstGeom>
          <a:solidFill>
            <a:srgbClr val="3B6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Dokumenten</a:t>
            </a:r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 Sharing</a:t>
            </a:r>
            <a:b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(Basic / </a:t>
            </a:r>
            <a:r>
              <a:rPr lang="fr-FR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Extd</a:t>
            </a:r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AA021E77-36F0-49A9-825E-3954AE75439B}"/>
              </a:ext>
            </a:extLst>
          </p:cNvPr>
          <p:cNvSpPr/>
          <p:nvPr/>
        </p:nvSpPr>
        <p:spPr>
          <a:xfrm>
            <a:off x="148816" y="4178765"/>
            <a:ext cx="1706423" cy="1706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Lieferanten</a:t>
            </a:r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-portal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183F1A4F-9209-43C8-B7C0-CBCB552DEBCC}"/>
              </a:ext>
            </a:extLst>
          </p:cNvPr>
          <p:cNvSpPr/>
          <p:nvPr/>
        </p:nvSpPr>
        <p:spPr>
          <a:xfrm>
            <a:off x="129308" y="2348880"/>
            <a:ext cx="1706423" cy="1706422"/>
          </a:xfrm>
          <a:prstGeom prst="rect">
            <a:avLst/>
          </a:prstGeom>
          <a:solidFill>
            <a:srgbClr val="EDC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Lieferanten</a:t>
            </a:r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Stammdaten</a:t>
            </a:r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9C8D208-5E73-43C4-84CB-657C7E43744C}"/>
              </a:ext>
            </a:extLst>
          </p:cNvPr>
          <p:cNvSpPr/>
          <p:nvPr/>
        </p:nvSpPr>
        <p:spPr>
          <a:xfrm>
            <a:off x="5508103" y="2348880"/>
            <a:ext cx="1706423" cy="170642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Risiko</a:t>
            </a:r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-management</a:t>
            </a:r>
          </a:p>
        </p:txBody>
      </p:sp>
    </p:spTree>
    <p:extLst>
      <p:ext uri="{BB962C8B-B14F-4D97-AF65-F5344CB8AC3E}">
        <p14:creationId xmlns:p14="http://schemas.microsoft.com/office/powerpoint/2010/main" val="139241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2636912"/>
            <a:ext cx="5894306" cy="770722"/>
          </a:xfrm>
        </p:spPr>
        <p:txBody>
          <a:bodyPr/>
          <a:lstStyle/>
          <a:p>
            <a:r>
              <a:rPr lang="de-DE" b="0" dirty="0">
                <a:solidFill>
                  <a:srgbClr val="AD0565"/>
                </a:solidFill>
              </a:rPr>
              <a:t>HCM stellt sich vor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179512" y="3512989"/>
            <a:ext cx="6254346" cy="1500187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Segoe UI Light" panose="020B0502040204020203" pitchFamily="34" charset="0"/>
              </a:rPr>
              <a:t>Allgemeine Informationen zu HCM</a:t>
            </a:r>
          </a:p>
          <a:p>
            <a:r>
              <a:rPr lang="de-DE" sz="2000" dirty="0">
                <a:latin typeface="Segoe UI Light" panose="020B0502040204020203" pitchFamily="34" charset="0"/>
              </a:rPr>
              <a:t>Referenzen</a:t>
            </a:r>
          </a:p>
          <a:p>
            <a:r>
              <a:rPr lang="de-DE" sz="2000" dirty="0">
                <a:latin typeface="Segoe UI Light" panose="020B0502040204020203" pitchFamily="34" charset="0"/>
              </a:rPr>
              <a:t>Leistungsspektrum</a:t>
            </a:r>
          </a:p>
        </p:txBody>
      </p:sp>
    </p:spTree>
    <p:extLst>
      <p:ext uri="{BB962C8B-B14F-4D97-AF65-F5344CB8AC3E}">
        <p14:creationId xmlns:p14="http://schemas.microsoft.com/office/powerpoint/2010/main" val="724586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4D3C77B-8A90-481F-8F34-03DDF0E10051}"/>
              </a:ext>
            </a:extLst>
          </p:cNvPr>
          <p:cNvSpPr/>
          <p:nvPr/>
        </p:nvSpPr>
        <p:spPr>
          <a:xfrm>
            <a:off x="354360" y="1052735"/>
            <a:ext cx="8383860" cy="2016225"/>
          </a:xfrm>
          <a:prstGeom prst="rect">
            <a:avLst/>
          </a:prstGeom>
          <a:solidFill>
            <a:srgbClr val="EDCC3F"/>
          </a:solidFill>
          <a:ln w="50800">
            <a:solidFill>
              <a:srgbClr val="EDC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F1C7BBEB-D057-41A6-81AD-D9433CDB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0" dirty="0">
                <a:solidFill>
                  <a:srgbClr val="AD0565"/>
                </a:solidFill>
              </a:rPr>
              <a:t>HCM Lieferantenmanagement Modulübersicht</a:t>
            </a:r>
            <a:br>
              <a:rPr lang="de-DE" b="0" dirty="0">
                <a:solidFill>
                  <a:srgbClr val="AD0565"/>
                </a:solidFill>
              </a:rPr>
            </a:br>
            <a:r>
              <a:rPr lang="de-DE" sz="1800" dirty="0">
                <a:solidFill>
                  <a:srgbClr val="AD0565"/>
                </a:solidFill>
              </a:rPr>
              <a:t>Erweitern Sie den Basisumfang Schrittweise im Rahmen Ihrer Einkaufsstrategie.</a:t>
            </a:r>
            <a:endParaRPr lang="de-DE" sz="1800" b="0" dirty="0"/>
          </a:p>
        </p:txBody>
      </p:sp>
      <p:sp>
        <p:nvSpPr>
          <p:cNvPr id="24" name="Inhaltsplatzhalter 23">
            <a:extLst>
              <a:ext uri="{FF2B5EF4-FFF2-40B4-BE49-F238E27FC236}">
                <a16:creationId xmlns:a16="http://schemas.microsoft.com/office/drawing/2014/main" id="{E772D307-1279-4150-B067-5DE769C08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64" y="1052736"/>
            <a:ext cx="8229600" cy="43204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Lieferanten Stammdaten</a:t>
            </a:r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FE3EFEC5-D63E-4224-BAB5-11D0734F49B4}"/>
              </a:ext>
            </a:extLst>
          </p:cNvPr>
          <p:cNvCxnSpPr>
            <a:cxnSpLocks/>
          </p:cNvCxnSpPr>
          <p:nvPr/>
        </p:nvCxnSpPr>
        <p:spPr>
          <a:xfrm>
            <a:off x="539552" y="1412776"/>
            <a:ext cx="8147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57AABB8D-9ABF-4AE9-AC91-2C44D36EDD15}"/>
              </a:ext>
            </a:extLst>
          </p:cNvPr>
          <p:cNvSpPr txBox="1"/>
          <p:nvPr/>
        </p:nvSpPr>
        <p:spPr>
          <a:xfrm>
            <a:off x="683568" y="1412776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360° Lieferantenprofil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Dashboard Ansicht für Einkauf mit Lieferanten-Kennzahlen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Zertifikatsmanagement mit Überwachung von Fristen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Digitale Aktensystem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4BF232D-9396-4616-9990-20D374F9BC3A}"/>
              </a:ext>
            </a:extLst>
          </p:cNvPr>
          <p:cNvSpPr txBox="1"/>
          <p:nvPr/>
        </p:nvSpPr>
        <p:spPr>
          <a:xfrm>
            <a:off x="4952728" y="1412776"/>
            <a:ext cx="3754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Warengruppenmanagement mit Strukturbaum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Regelmäßige systemunterstützte Aktualisierung der </a:t>
            </a:r>
            <a:r>
              <a:rPr lang="de-DE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ToDo‘s</a:t>
            </a:r>
            <a:endParaRPr lang="de-DE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Xtended</a:t>
            </a: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Umfangreiche Reports &amp; Ansichten</a:t>
            </a:r>
          </a:p>
        </p:txBody>
      </p:sp>
      <p:sp>
        <p:nvSpPr>
          <p:cNvPr id="39" name="Inhaltsplatzhalter 23">
            <a:extLst>
              <a:ext uri="{FF2B5EF4-FFF2-40B4-BE49-F238E27FC236}">
                <a16:creationId xmlns:a16="http://schemas.microsoft.com/office/drawing/2014/main" id="{A63574E9-B9DB-4543-9906-F9B56FE612E3}"/>
              </a:ext>
            </a:extLst>
          </p:cNvPr>
          <p:cNvSpPr txBox="1">
            <a:spLocks/>
          </p:cNvSpPr>
          <p:nvPr/>
        </p:nvSpPr>
        <p:spPr>
          <a:xfrm>
            <a:off x="436712" y="3311668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dirty="0">
                <a:solidFill>
                  <a:schemeClr val="bg1"/>
                </a:solidFill>
              </a:rPr>
              <a:t>Lieferantenbewertung &amp; Entwicklung</a:t>
            </a: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4191C517-2CB2-465D-98C1-D9ABD52BD519}"/>
              </a:ext>
            </a:extLst>
          </p:cNvPr>
          <p:cNvCxnSpPr>
            <a:cxnSpLocks/>
          </p:cNvCxnSpPr>
          <p:nvPr/>
        </p:nvCxnSpPr>
        <p:spPr>
          <a:xfrm>
            <a:off x="519064" y="3671708"/>
            <a:ext cx="8147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3BBEA77C-F97D-4776-9DA2-93E1F2852E1B}"/>
              </a:ext>
            </a:extLst>
          </p:cNvPr>
          <p:cNvSpPr/>
          <p:nvPr/>
        </p:nvSpPr>
        <p:spPr>
          <a:xfrm>
            <a:off x="344116" y="3212975"/>
            <a:ext cx="8383860" cy="1512169"/>
          </a:xfrm>
          <a:prstGeom prst="rect">
            <a:avLst/>
          </a:prstGeom>
          <a:solidFill>
            <a:schemeClr val="accent6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haltsplatzhalter 23">
            <a:extLst>
              <a:ext uri="{FF2B5EF4-FFF2-40B4-BE49-F238E27FC236}">
                <a16:creationId xmlns:a16="http://schemas.microsoft.com/office/drawing/2014/main" id="{1ABDE21B-6377-46B8-A4E7-09C16D848DB5}"/>
              </a:ext>
            </a:extLst>
          </p:cNvPr>
          <p:cNvSpPr txBox="1">
            <a:spLocks/>
          </p:cNvSpPr>
          <p:nvPr/>
        </p:nvSpPr>
        <p:spPr>
          <a:xfrm>
            <a:off x="508620" y="3212976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dirty="0">
                <a:solidFill>
                  <a:schemeClr val="bg1"/>
                </a:solidFill>
              </a:rPr>
              <a:t>Lieferantenzulassung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7DE7C4D4-24A7-42A2-953D-EB89F3989A8D}"/>
              </a:ext>
            </a:extLst>
          </p:cNvPr>
          <p:cNvCxnSpPr>
            <a:cxnSpLocks/>
          </p:cNvCxnSpPr>
          <p:nvPr/>
        </p:nvCxnSpPr>
        <p:spPr>
          <a:xfrm>
            <a:off x="529308" y="3573016"/>
            <a:ext cx="8147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E48C36CE-5066-46FD-8932-44654B5A21FC}"/>
              </a:ext>
            </a:extLst>
          </p:cNvPr>
          <p:cNvSpPr txBox="1"/>
          <p:nvPr/>
        </p:nvSpPr>
        <p:spPr>
          <a:xfrm>
            <a:off x="673324" y="3573016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Lieferantenregistrierung &amp; Qualifizierung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Branchenspezifische und Individuelle Selbstauskunft Fragebögen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1C5E108-811A-45BE-9CB7-CDDF5BDAA5C6}"/>
              </a:ext>
            </a:extLst>
          </p:cNvPr>
          <p:cNvSpPr txBox="1"/>
          <p:nvPr/>
        </p:nvSpPr>
        <p:spPr>
          <a:xfrm>
            <a:off x="4942484" y="3573016"/>
            <a:ext cx="3754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Umfangreicher Zulassungsprozess im Self-Service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B470150-DBC7-483B-867C-1C20F18C2A84}"/>
              </a:ext>
            </a:extLst>
          </p:cNvPr>
          <p:cNvSpPr txBox="1"/>
          <p:nvPr/>
        </p:nvSpPr>
        <p:spPr>
          <a:xfrm>
            <a:off x="682002" y="5204397"/>
            <a:ext cx="4106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Digitale Ablage der Verträge strukturiert </a:t>
            </a:r>
            <a:b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nach Vertragstyp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Überwachung der Vertragsgültigkeit mit Ampel- und Erinnerungsfunktionalität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Inhaltsplatzhalter 23">
            <a:extLst>
              <a:ext uri="{FF2B5EF4-FFF2-40B4-BE49-F238E27FC236}">
                <a16:creationId xmlns:a16="http://schemas.microsoft.com/office/drawing/2014/main" id="{AABF40B7-A6FE-4604-9DE9-164AEB5A25B9}"/>
              </a:ext>
            </a:extLst>
          </p:cNvPr>
          <p:cNvSpPr txBox="1">
            <a:spLocks/>
          </p:cNvSpPr>
          <p:nvPr/>
        </p:nvSpPr>
        <p:spPr>
          <a:xfrm>
            <a:off x="518864" y="4797152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>
                <a:solidFill>
                  <a:schemeClr val="bg1"/>
                </a:solidFill>
              </a:rPr>
              <a:t>Lieferantenverwaltung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0F28BEC1-842F-4C91-A562-0FF2B3F1C382}"/>
              </a:ext>
            </a:extLst>
          </p:cNvPr>
          <p:cNvCxnSpPr>
            <a:cxnSpLocks/>
          </p:cNvCxnSpPr>
          <p:nvPr/>
        </p:nvCxnSpPr>
        <p:spPr>
          <a:xfrm>
            <a:off x="539552" y="5157192"/>
            <a:ext cx="8147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>
            <a:extLst>
              <a:ext uri="{FF2B5EF4-FFF2-40B4-BE49-F238E27FC236}">
                <a16:creationId xmlns:a16="http://schemas.microsoft.com/office/drawing/2014/main" id="{136A7503-C657-4A78-B15E-9EC3DF17899F}"/>
              </a:ext>
            </a:extLst>
          </p:cNvPr>
          <p:cNvSpPr/>
          <p:nvPr/>
        </p:nvSpPr>
        <p:spPr>
          <a:xfrm>
            <a:off x="350895" y="4814197"/>
            <a:ext cx="8394104" cy="15671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Inhaltsplatzhalter 23">
            <a:extLst>
              <a:ext uri="{FF2B5EF4-FFF2-40B4-BE49-F238E27FC236}">
                <a16:creationId xmlns:a16="http://schemas.microsoft.com/office/drawing/2014/main" id="{023BF5AC-3A15-489A-800F-F197FB7C8BB8}"/>
              </a:ext>
            </a:extLst>
          </p:cNvPr>
          <p:cNvSpPr txBox="1">
            <a:spLocks/>
          </p:cNvSpPr>
          <p:nvPr/>
        </p:nvSpPr>
        <p:spPr>
          <a:xfrm>
            <a:off x="453735" y="4851940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dirty="0">
                <a:solidFill>
                  <a:schemeClr val="bg1"/>
                </a:solidFill>
              </a:rPr>
              <a:t>Lieferantenportal</a:t>
            </a:r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D5D1D01C-EC37-4EA1-9E93-9E21124815C2}"/>
              </a:ext>
            </a:extLst>
          </p:cNvPr>
          <p:cNvCxnSpPr>
            <a:cxnSpLocks/>
          </p:cNvCxnSpPr>
          <p:nvPr/>
        </p:nvCxnSpPr>
        <p:spPr>
          <a:xfrm>
            <a:off x="536087" y="5211980"/>
            <a:ext cx="8147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F892089C-684F-4074-83CF-EB1E823EEE64}"/>
              </a:ext>
            </a:extLst>
          </p:cNvPr>
          <p:cNvSpPr txBox="1"/>
          <p:nvPr/>
        </p:nvSpPr>
        <p:spPr>
          <a:xfrm>
            <a:off x="680103" y="5340314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Angabe von Daten mittels Self-Service direkt im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Angebotsanfragen direkt im System beantworten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45DCC85A-D952-4744-8D64-3F150CC677AA}"/>
              </a:ext>
            </a:extLst>
          </p:cNvPr>
          <p:cNvSpPr txBox="1"/>
          <p:nvPr/>
        </p:nvSpPr>
        <p:spPr>
          <a:xfrm>
            <a:off x="4979995" y="5338776"/>
            <a:ext cx="3754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Reklamationsabwicklung inkl. Maßnahmenmanagement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Automatische Überwachung von Aufgaben und Fristen</a:t>
            </a:r>
          </a:p>
        </p:txBody>
      </p:sp>
    </p:spTree>
    <p:extLst>
      <p:ext uri="{BB962C8B-B14F-4D97-AF65-F5344CB8AC3E}">
        <p14:creationId xmlns:p14="http://schemas.microsoft.com/office/powerpoint/2010/main" val="2623772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D14982F-8736-4374-861F-E3C61367FF93}"/>
              </a:ext>
            </a:extLst>
          </p:cNvPr>
          <p:cNvSpPr/>
          <p:nvPr/>
        </p:nvSpPr>
        <p:spPr>
          <a:xfrm>
            <a:off x="354360" y="3502174"/>
            <a:ext cx="8384400" cy="2015058"/>
          </a:xfrm>
          <a:prstGeom prst="rect">
            <a:avLst/>
          </a:prstGeom>
          <a:solidFill>
            <a:srgbClr val="008000"/>
          </a:solidFill>
          <a:ln w="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F1C7BBEB-D057-41A6-81AD-D9433CDB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0" dirty="0">
                <a:solidFill>
                  <a:srgbClr val="AD0565"/>
                </a:solidFill>
              </a:rPr>
              <a:t>HCM Lieferantenmanagement Modulübersicht</a:t>
            </a:r>
            <a:br>
              <a:rPr lang="de-DE" b="0" dirty="0">
                <a:solidFill>
                  <a:srgbClr val="AD0565"/>
                </a:solidFill>
              </a:rPr>
            </a:br>
            <a:r>
              <a:rPr lang="de-DE" sz="1800" dirty="0">
                <a:solidFill>
                  <a:srgbClr val="AD0565"/>
                </a:solidFill>
              </a:rPr>
              <a:t>Erweitern Sie den Basisumfang Schrittweise im Rahmen Ihrer Einkaufsstrategie.</a:t>
            </a:r>
            <a:endParaRPr lang="de-DE" sz="1800" b="0" dirty="0"/>
          </a:p>
        </p:txBody>
      </p:sp>
      <p:sp>
        <p:nvSpPr>
          <p:cNvPr id="24" name="Inhaltsplatzhalter 23">
            <a:extLst>
              <a:ext uri="{FF2B5EF4-FFF2-40B4-BE49-F238E27FC236}">
                <a16:creationId xmlns:a16="http://schemas.microsoft.com/office/drawing/2014/main" id="{E772D307-1279-4150-B067-5DE769C08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02174"/>
            <a:ext cx="8229600" cy="43204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Dokumenten Sharing - Extended</a:t>
            </a:r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FE3EFEC5-D63E-4224-BAB5-11D0734F49B4}"/>
              </a:ext>
            </a:extLst>
          </p:cNvPr>
          <p:cNvCxnSpPr>
            <a:cxnSpLocks/>
          </p:cNvCxnSpPr>
          <p:nvPr/>
        </p:nvCxnSpPr>
        <p:spPr>
          <a:xfrm>
            <a:off x="539552" y="3862214"/>
            <a:ext cx="8147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57AABB8D-9ABF-4AE9-AC91-2C44D36EDD15}"/>
              </a:ext>
            </a:extLst>
          </p:cNvPr>
          <p:cNvSpPr txBox="1"/>
          <p:nvPr/>
        </p:nvSpPr>
        <p:spPr>
          <a:xfrm>
            <a:off x="683568" y="3934222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Zentrale Verwaltung aller Geschäftsvereinbarungen mit einem Lieferanten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Überwachung von Vertragsfristen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</a:t>
            </a: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Archivierung &amp; Versionierung*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4BF232D-9396-4616-9990-20D374F9BC3A}"/>
              </a:ext>
            </a:extLst>
          </p:cNvPr>
          <p:cNvSpPr txBox="1"/>
          <p:nvPr/>
        </p:nvSpPr>
        <p:spPr>
          <a:xfrm>
            <a:off x="4932040" y="3934222"/>
            <a:ext cx="3754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Freigabe / Genehmigungsworkflows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Aufbau DMS-Ordnerstrukturen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Auswertung von Vertragsinhalten über Suchfunktion*</a:t>
            </a:r>
          </a:p>
        </p:txBody>
      </p:sp>
      <p:sp>
        <p:nvSpPr>
          <p:cNvPr id="13" name="Inhaltsplatzhalter 23">
            <a:extLst>
              <a:ext uri="{FF2B5EF4-FFF2-40B4-BE49-F238E27FC236}">
                <a16:creationId xmlns:a16="http://schemas.microsoft.com/office/drawing/2014/main" id="{65188D14-6537-4C95-BDDB-6817686FF180}"/>
              </a:ext>
            </a:extLst>
          </p:cNvPr>
          <p:cNvSpPr txBox="1">
            <a:spLocks/>
          </p:cNvSpPr>
          <p:nvPr/>
        </p:nvSpPr>
        <p:spPr>
          <a:xfrm>
            <a:off x="445390" y="1943517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dirty="0">
                <a:solidFill>
                  <a:schemeClr val="bg1"/>
                </a:solidFill>
              </a:rPr>
              <a:t>Lieferantenbewertung &amp; Entwicklung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128191E-D5EA-4652-881F-3D732CB4F677}"/>
              </a:ext>
            </a:extLst>
          </p:cNvPr>
          <p:cNvCxnSpPr>
            <a:cxnSpLocks/>
          </p:cNvCxnSpPr>
          <p:nvPr/>
        </p:nvCxnSpPr>
        <p:spPr>
          <a:xfrm>
            <a:off x="527742" y="2303557"/>
            <a:ext cx="8147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A9ED8AB0-09FA-4350-B03B-B598DAE69D3A}"/>
              </a:ext>
            </a:extLst>
          </p:cNvPr>
          <p:cNvSpPr/>
          <p:nvPr/>
        </p:nvSpPr>
        <p:spPr>
          <a:xfrm>
            <a:off x="352794" y="1844824"/>
            <a:ext cx="8383860" cy="1512169"/>
          </a:xfrm>
          <a:prstGeom prst="rect">
            <a:avLst/>
          </a:prstGeom>
          <a:solidFill>
            <a:srgbClr val="92D05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haltsplatzhalter 23">
            <a:extLst>
              <a:ext uri="{FF2B5EF4-FFF2-40B4-BE49-F238E27FC236}">
                <a16:creationId xmlns:a16="http://schemas.microsoft.com/office/drawing/2014/main" id="{F95103FE-745A-4DB8-BC11-599CAFB0B764}"/>
              </a:ext>
            </a:extLst>
          </p:cNvPr>
          <p:cNvSpPr txBox="1">
            <a:spLocks/>
          </p:cNvSpPr>
          <p:nvPr/>
        </p:nvSpPr>
        <p:spPr>
          <a:xfrm>
            <a:off x="517298" y="1844825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dirty="0">
                <a:solidFill>
                  <a:schemeClr val="bg1"/>
                </a:solidFill>
              </a:rPr>
              <a:t>Dokumenten Sharing - Basic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5D478E97-8A7A-4163-82C3-863DA63340E7}"/>
              </a:ext>
            </a:extLst>
          </p:cNvPr>
          <p:cNvCxnSpPr>
            <a:cxnSpLocks/>
          </p:cNvCxnSpPr>
          <p:nvPr/>
        </p:nvCxnSpPr>
        <p:spPr>
          <a:xfrm>
            <a:off x="537986" y="2204865"/>
            <a:ext cx="8147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CEB85E7F-1858-46DC-A4A0-F3A98941375E}"/>
              </a:ext>
            </a:extLst>
          </p:cNvPr>
          <p:cNvSpPr txBox="1"/>
          <p:nvPr/>
        </p:nvSpPr>
        <p:spPr>
          <a:xfrm>
            <a:off x="4951162" y="2204865"/>
            <a:ext cx="3754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Zentrale Verwaltung aller Geschäftsvereinbarungen eines Lieferanten innerhalb seines Lieferantenprofils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147ECD7-895A-4786-BAB5-96B8B5E1CBC7}"/>
              </a:ext>
            </a:extLst>
          </p:cNvPr>
          <p:cNvSpPr txBox="1"/>
          <p:nvPr/>
        </p:nvSpPr>
        <p:spPr>
          <a:xfrm>
            <a:off x="681219" y="2204865"/>
            <a:ext cx="4106022" cy="11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Digitale Ablage der Verträge strukturiert </a:t>
            </a:r>
            <a:b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nach Vertragstyp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Überwachung der Vertragsgültigkeit mit Ampel- und Erinnerungsfunktionalität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32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03F5D4F-386C-40D0-8E19-1890C9D3EC31}"/>
              </a:ext>
            </a:extLst>
          </p:cNvPr>
          <p:cNvSpPr/>
          <p:nvPr/>
        </p:nvSpPr>
        <p:spPr>
          <a:xfrm>
            <a:off x="350895" y="3895312"/>
            <a:ext cx="8394104" cy="2341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F1C7BBEB-D057-41A6-81AD-D9433CDB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0" dirty="0">
                <a:solidFill>
                  <a:srgbClr val="AD0565"/>
                </a:solidFill>
              </a:rPr>
              <a:t>HCM Lieferantenmanagement Modulübersicht</a:t>
            </a:r>
            <a:br>
              <a:rPr lang="de-DE" b="0" dirty="0">
                <a:solidFill>
                  <a:srgbClr val="AD0565"/>
                </a:solidFill>
              </a:rPr>
            </a:br>
            <a:r>
              <a:rPr lang="de-DE" sz="1800" dirty="0">
                <a:solidFill>
                  <a:srgbClr val="AD0565"/>
                </a:solidFill>
              </a:rPr>
              <a:t>Erweitern Sie den Basisumfang Schrittweise im Rahmen Ihrer Einkaufsstrategie.</a:t>
            </a:r>
            <a:endParaRPr lang="de-DE" sz="1800" b="0" dirty="0"/>
          </a:p>
        </p:txBody>
      </p:sp>
      <p:sp>
        <p:nvSpPr>
          <p:cNvPr id="24" name="Inhaltsplatzhalter 23">
            <a:extLst>
              <a:ext uri="{FF2B5EF4-FFF2-40B4-BE49-F238E27FC236}">
                <a16:creationId xmlns:a16="http://schemas.microsoft.com/office/drawing/2014/main" id="{E772D307-1279-4150-B067-5DE769C08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64" y="1251716"/>
            <a:ext cx="8229600" cy="43204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Lieferantenverwaltung</a:t>
            </a:r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FE3EFEC5-D63E-4224-BAB5-11D0734F49B4}"/>
              </a:ext>
            </a:extLst>
          </p:cNvPr>
          <p:cNvCxnSpPr>
            <a:cxnSpLocks/>
          </p:cNvCxnSpPr>
          <p:nvPr/>
        </p:nvCxnSpPr>
        <p:spPr>
          <a:xfrm>
            <a:off x="539552" y="1611756"/>
            <a:ext cx="8147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nhaltsplatzhalter 23">
            <a:extLst>
              <a:ext uri="{FF2B5EF4-FFF2-40B4-BE49-F238E27FC236}">
                <a16:creationId xmlns:a16="http://schemas.microsoft.com/office/drawing/2014/main" id="{A63574E9-B9DB-4543-9906-F9B56FE612E3}"/>
              </a:ext>
            </a:extLst>
          </p:cNvPr>
          <p:cNvSpPr txBox="1">
            <a:spLocks/>
          </p:cNvSpPr>
          <p:nvPr/>
        </p:nvSpPr>
        <p:spPr>
          <a:xfrm>
            <a:off x="453735" y="3933056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dirty="0">
                <a:solidFill>
                  <a:schemeClr val="bg1"/>
                </a:solidFill>
              </a:rPr>
              <a:t>Lieferantenbewertung mit </a:t>
            </a:r>
            <a:r>
              <a:rPr lang="de-DE" dirty="0" err="1">
                <a:solidFill>
                  <a:schemeClr val="bg1"/>
                </a:solidFill>
              </a:rPr>
              <a:t>Hardfacts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4191C517-2CB2-465D-98C1-D9ABD52BD519}"/>
              </a:ext>
            </a:extLst>
          </p:cNvPr>
          <p:cNvCxnSpPr>
            <a:cxnSpLocks/>
          </p:cNvCxnSpPr>
          <p:nvPr/>
        </p:nvCxnSpPr>
        <p:spPr>
          <a:xfrm>
            <a:off x="536087" y="4293096"/>
            <a:ext cx="8147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EBC61E12-5F48-48C8-9527-1E10268D6286}"/>
              </a:ext>
            </a:extLst>
          </p:cNvPr>
          <p:cNvSpPr txBox="1"/>
          <p:nvPr/>
        </p:nvSpPr>
        <p:spPr>
          <a:xfrm>
            <a:off x="680103" y="4421430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Lieferantenvergleich mittels definierte </a:t>
            </a:r>
            <a:r>
              <a:rPr lang="de-DE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Hardfacts</a:t>
            </a: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Fragebögen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Externe Einbindung von vorhandenen Werten aus dem ERP-System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Aufbau einer umfangreichen Bewertungsmatrix mit Kennzahlen &amp; Gewichtungen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5E28A9C-3647-47D2-9D93-2BB067050EDA}"/>
              </a:ext>
            </a:extLst>
          </p:cNvPr>
          <p:cNvSpPr txBox="1"/>
          <p:nvPr/>
        </p:nvSpPr>
        <p:spPr>
          <a:xfrm>
            <a:off x="4979995" y="4419892"/>
            <a:ext cx="3754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LQ-Index mit Warnindikator &amp; Eskalationsmechanismen bei Überschreitung von definierten Grenzwerten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Definition von Maßnahmen mit </a:t>
            </a:r>
            <a:r>
              <a:rPr lang="de-DE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</a:t>
            </a: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Verfolgung (KVP)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37FE5B2-839F-43B3-B1E0-CBAFC2904548}"/>
              </a:ext>
            </a:extLst>
          </p:cNvPr>
          <p:cNvSpPr/>
          <p:nvPr/>
        </p:nvSpPr>
        <p:spPr>
          <a:xfrm>
            <a:off x="350895" y="1268760"/>
            <a:ext cx="8394104" cy="241653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3">
            <a:extLst>
              <a:ext uri="{FF2B5EF4-FFF2-40B4-BE49-F238E27FC236}">
                <a16:creationId xmlns:a16="http://schemas.microsoft.com/office/drawing/2014/main" id="{212F1B3C-2621-4065-B513-B81501F2B88A}"/>
              </a:ext>
            </a:extLst>
          </p:cNvPr>
          <p:cNvSpPr txBox="1">
            <a:spLocks/>
          </p:cNvSpPr>
          <p:nvPr/>
        </p:nvSpPr>
        <p:spPr>
          <a:xfrm>
            <a:off x="453735" y="1306504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dirty="0">
                <a:solidFill>
                  <a:schemeClr val="bg1"/>
                </a:solidFill>
              </a:rPr>
              <a:t>Lieferantenbewertung mit Softfacts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300C9A8-6907-41A1-9323-C71F0A4CEF7C}"/>
              </a:ext>
            </a:extLst>
          </p:cNvPr>
          <p:cNvCxnSpPr>
            <a:cxnSpLocks/>
          </p:cNvCxnSpPr>
          <p:nvPr/>
        </p:nvCxnSpPr>
        <p:spPr>
          <a:xfrm>
            <a:off x="536087" y="1666544"/>
            <a:ext cx="8147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8D5F41AC-90F3-40ED-B4C1-EC40C4FEBDDF}"/>
              </a:ext>
            </a:extLst>
          </p:cNvPr>
          <p:cNvSpPr txBox="1"/>
          <p:nvPr/>
        </p:nvSpPr>
        <p:spPr>
          <a:xfrm>
            <a:off x="680103" y="1794878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Lieferantenvergleich mittels definierte Softfacts Fragebögen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Softfacts können bei Fachbereichen abgefragt oder aus anderen HCM Modulen übernommen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Strukturierte Übersicht aller Lieferantenbewertungen und </a:t>
            </a:r>
            <a:r>
              <a:rPr lang="de-DE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</a:t>
            </a:r>
            <a:endParaRPr lang="de-DE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368639F-D4DC-4ED2-BE66-FD98D2CEA93E}"/>
              </a:ext>
            </a:extLst>
          </p:cNvPr>
          <p:cNvSpPr txBox="1"/>
          <p:nvPr/>
        </p:nvSpPr>
        <p:spPr>
          <a:xfrm>
            <a:off x="4979995" y="1793340"/>
            <a:ext cx="3754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KPI-Monitoring mit Warnindikator &amp; Eskalationsmechanismen bei Überschreitung von definierten Grenzwerten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Definition von Maßnahmen mit </a:t>
            </a:r>
            <a:r>
              <a:rPr lang="de-DE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</a:t>
            </a: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Verfolgung (KVP)</a:t>
            </a:r>
          </a:p>
        </p:txBody>
      </p:sp>
    </p:spTree>
    <p:extLst>
      <p:ext uri="{BB962C8B-B14F-4D97-AF65-F5344CB8AC3E}">
        <p14:creationId xmlns:p14="http://schemas.microsoft.com/office/powerpoint/2010/main" val="1929601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2C00A4F-0F5C-4A8A-8D88-01A6E13039AB}"/>
              </a:ext>
            </a:extLst>
          </p:cNvPr>
          <p:cNvSpPr/>
          <p:nvPr/>
        </p:nvSpPr>
        <p:spPr>
          <a:xfrm>
            <a:off x="354360" y="980728"/>
            <a:ext cx="8435280" cy="33437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F1C7BBEB-D057-41A6-81AD-D9433CDB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0" dirty="0">
                <a:solidFill>
                  <a:srgbClr val="AD0565"/>
                </a:solidFill>
              </a:rPr>
              <a:t>HCM Lieferantenmanagement Modulübersicht</a:t>
            </a:r>
            <a:br>
              <a:rPr lang="de-DE" b="0" dirty="0">
                <a:solidFill>
                  <a:srgbClr val="AD0565"/>
                </a:solidFill>
              </a:rPr>
            </a:br>
            <a:r>
              <a:rPr lang="de-DE" sz="1800" dirty="0">
                <a:solidFill>
                  <a:srgbClr val="AD0565"/>
                </a:solidFill>
              </a:rPr>
              <a:t>Erweitern Sie den Basisumfang Schrittweise im Rahmen Ihrer Einkaufsstrategie.</a:t>
            </a:r>
            <a:endParaRPr lang="de-DE" sz="1800" b="0" dirty="0"/>
          </a:p>
        </p:txBody>
      </p:sp>
      <p:sp>
        <p:nvSpPr>
          <p:cNvPr id="39" name="Inhaltsplatzhalter 23">
            <a:extLst>
              <a:ext uri="{FF2B5EF4-FFF2-40B4-BE49-F238E27FC236}">
                <a16:creationId xmlns:a16="http://schemas.microsoft.com/office/drawing/2014/main" id="{A63574E9-B9DB-4543-9906-F9B56FE612E3}"/>
              </a:ext>
            </a:extLst>
          </p:cNvPr>
          <p:cNvSpPr txBox="1">
            <a:spLocks/>
          </p:cNvSpPr>
          <p:nvPr/>
        </p:nvSpPr>
        <p:spPr>
          <a:xfrm>
            <a:off x="457200" y="980729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dirty="0">
                <a:solidFill>
                  <a:schemeClr val="bg1"/>
                </a:solidFill>
              </a:rPr>
              <a:t>Beschaffungsmanagement</a:t>
            </a: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4191C517-2CB2-465D-98C1-D9ABD52BD519}"/>
              </a:ext>
            </a:extLst>
          </p:cNvPr>
          <p:cNvCxnSpPr>
            <a:cxnSpLocks/>
          </p:cNvCxnSpPr>
          <p:nvPr/>
        </p:nvCxnSpPr>
        <p:spPr>
          <a:xfrm>
            <a:off x="539552" y="1340769"/>
            <a:ext cx="8147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EBC61E12-5F48-48C8-9527-1E10268D6286}"/>
              </a:ext>
            </a:extLst>
          </p:cNvPr>
          <p:cNvSpPr txBox="1"/>
          <p:nvPr/>
        </p:nvSpPr>
        <p:spPr>
          <a:xfrm>
            <a:off x="683568" y="1421488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Genehmigungsschritte mit Regeln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Beauftragung/Absage mit Word-Vorlage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Übersichtliche Dokumentation des gesamten Angebotsprozesses inkl. Nachverhandlungen und aktueller </a:t>
            </a:r>
            <a:r>
              <a:rPr lang="de-DE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</a:t>
            </a:r>
            <a:endParaRPr lang="de-DE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Angebotsvergleich &amp; Auswertung mit automatischer Best-Preis Markierung und individuell anpassbares Cherry-Picking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Bestellanforderung und Ausschreibung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5E28A9C-3647-47D2-9D93-2BB067050EDA}"/>
              </a:ext>
            </a:extLst>
          </p:cNvPr>
          <p:cNvSpPr txBox="1"/>
          <p:nvPr/>
        </p:nvSpPr>
        <p:spPr>
          <a:xfrm>
            <a:off x="4932040" y="1372132"/>
            <a:ext cx="3754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Anfrageprozess mit Runden*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Übernahme der Artikeln als Anfrageposition mit </a:t>
            </a:r>
            <a:r>
              <a:rPr lang="de-DE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Filternfunktionen</a:t>
            </a: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Vorauswahl der Lieferanten nach </a:t>
            </a:r>
            <a:r>
              <a:rPr lang="de-DE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Filternkriterien</a:t>
            </a: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Anfrage mit frei definierbaren Templates**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Auftragsbestätigung/Lieferpapiere durch den Lieferanten im Portal**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DB5EF50-BC49-4AC4-BFB1-7405B8CA352E}"/>
              </a:ext>
            </a:extLst>
          </p:cNvPr>
          <p:cNvSpPr/>
          <p:nvPr/>
        </p:nvSpPr>
        <p:spPr>
          <a:xfrm>
            <a:off x="362611" y="4365104"/>
            <a:ext cx="8435280" cy="2001708"/>
          </a:xfrm>
          <a:prstGeom prst="rect">
            <a:avLst/>
          </a:prstGeom>
          <a:solidFill>
            <a:srgbClr val="902288"/>
          </a:solidFill>
          <a:ln w="0">
            <a:solidFill>
              <a:srgbClr val="902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23">
            <a:extLst>
              <a:ext uri="{FF2B5EF4-FFF2-40B4-BE49-F238E27FC236}">
                <a16:creationId xmlns:a16="http://schemas.microsoft.com/office/drawing/2014/main" id="{113CA36F-F5DE-468A-9B0D-44FD6AEF3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51" y="4365104"/>
            <a:ext cx="8229600" cy="43204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Reklamationsmanagement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3301197-FF5A-4C3E-BB13-45022B4257F2}"/>
              </a:ext>
            </a:extLst>
          </p:cNvPr>
          <p:cNvCxnSpPr>
            <a:cxnSpLocks/>
          </p:cNvCxnSpPr>
          <p:nvPr/>
        </p:nvCxnSpPr>
        <p:spPr>
          <a:xfrm>
            <a:off x="547803" y="4725144"/>
            <a:ext cx="8147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A973EF1E-28CC-42DF-AC36-CB067C82CB20}"/>
              </a:ext>
            </a:extLst>
          </p:cNvPr>
          <p:cNvSpPr txBox="1"/>
          <p:nvPr/>
        </p:nvSpPr>
        <p:spPr>
          <a:xfrm>
            <a:off x="691819" y="4797152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Strukturierte Aufnahme der Reklamationen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Integrierte Maßnahmenverfolgung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Koordination aller Schritte &amp; Beteiligten mittels Workflow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845122A-30DA-48F8-96F5-AB2F8AD909EB}"/>
              </a:ext>
            </a:extLst>
          </p:cNvPr>
          <p:cNvSpPr txBox="1"/>
          <p:nvPr/>
        </p:nvSpPr>
        <p:spPr>
          <a:xfrm>
            <a:off x="4940291" y="4797152"/>
            <a:ext cx="3754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Zeitliche Überwachung mit Ampel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Statusübersicht über alle geplanten Aktivitäten und deren Erledigungsgrad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</a:t>
            </a: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Alarm und Eskalation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Statistiken und Reports in Echtzeit</a:t>
            </a:r>
          </a:p>
        </p:txBody>
      </p:sp>
    </p:spTree>
    <p:extLst>
      <p:ext uri="{BB962C8B-B14F-4D97-AF65-F5344CB8AC3E}">
        <p14:creationId xmlns:p14="http://schemas.microsoft.com/office/powerpoint/2010/main" val="1255921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F1C7BBEB-D057-41A6-81AD-D9433CDB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0" dirty="0">
                <a:solidFill>
                  <a:srgbClr val="AD0565"/>
                </a:solidFill>
              </a:rPr>
              <a:t>HCM Lieferantenmanagement Modulübersicht</a:t>
            </a:r>
            <a:br>
              <a:rPr lang="de-DE" b="0" dirty="0">
                <a:solidFill>
                  <a:srgbClr val="AD0565"/>
                </a:solidFill>
              </a:rPr>
            </a:br>
            <a:r>
              <a:rPr lang="de-DE" sz="1800" dirty="0">
                <a:solidFill>
                  <a:srgbClr val="AD0565"/>
                </a:solidFill>
              </a:rPr>
              <a:t>Erweitern Sie den Basisumfang Schrittweise im Rahmen Ihrer Einkaufsstrategie.</a:t>
            </a:r>
            <a:endParaRPr lang="de-DE" sz="1800" b="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2167CCA-6F00-4D32-B322-4411AD36BC89}"/>
              </a:ext>
            </a:extLst>
          </p:cNvPr>
          <p:cNvSpPr/>
          <p:nvPr/>
        </p:nvSpPr>
        <p:spPr>
          <a:xfrm>
            <a:off x="350448" y="1667991"/>
            <a:ext cx="8459816" cy="1584174"/>
          </a:xfrm>
          <a:prstGeom prst="rect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3">
            <a:extLst>
              <a:ext uri="{FF2B5EF4-FFF2-40B4-BE49-F238E27FC236}">
                <a16:creationId xmlns:a16="http://schemas.microsoft.com/office/drawing/2014/main" id="{6A5181F1-7C3D-491E-9808-3EDC5FBD0ADE}"/>
              </a:ext>
            </a:extLst>
          </p:cNvPr>
          <p:cNvSpPr txBox="1">
            <a:spLocks/>
          </p:cNvSpPr>
          <p:nvPr/>
        </p:nvSpPr>
        <p:spPr>
          <a:xfrm>
            <a:off x="418542" y="1676417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dirty="0">
                <a:solidFill>
                  <a:schemeClr val="bg1"/>
                </a:solidFill>
              </a:rPr>
              <a:t>Risiko-Management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B62B2B8-5D8E-4E16-BFAE-4A511A07B1FE}"/>
              </a:ext>
            </a:extLst>
          </p:cNvPr>
          <p:cNvCxnSpPr>
            <a:cxnSpLocks/>
          </p:cNvCxnSpPr>
          <p:nvPr/>
        </p:nvCxnSpPr>
        <p:spPr>
          <a:xfrm>
            <a:off x="500894" y="2036457"/>
            <a:ext cx="8147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210E2A5A-2CCA-424D-84B9-F5C39D2DE983}"/>
              </a:ext>
            </a:extLst>
          </p:cNvPr>
          <p:cNvSpPr txBox="1"/>
          <p:nvPr/>
        </p:nvSpPr>
        <p:spPr>
          <a:xfrm>
            <a:off x="644910" y="2117176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Fragekataloge zur Risikobewertung der Lieferanten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Adressierung von identifizierte Risiken mit Zuordnung von Aufgaben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8984765-B92B-4759-8115-83081188BE1F}"/>
              </a:ext>
            </a:extLst>
          </p:cNvPr>
          <p:cNvSpPr txBox="1"/>
          <p:nvPr/>
        </p:nvSpPr>
        <p:spPr>
          <a:xfrm>
            <a:off x="4952664" y="2100037"/>
            <a:ext cx="3754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Szenariobewertung</a:t>
            </a: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bei Lieferantenausfall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Auswertung der Lieferkette über Landkarte*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4C0B29A-EA89-44F0-95DA-5C912F629435}"/>
              </a:ext>
            </a:extLst>
          </p:cNvPr>
          <p:cNvSpPr/>
          <p:nvPr/>
        </p:nvSpPr>
        <p:spPr>
          <a:xfrm>
            <a:off x="329824" y="3396181"/>
            <a:ext cx="8459816" cy="2088232"/>
          </a:xfrm>
          <a:prstGeom prst="rect">
            <a:avLst/>
          </a:prstGeom>
          <a:solidFill>
            <a:schemeClr val="accent1"/>
          </a:solidFill>
          <a:ln w="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Inhaltsplatzhalter 23">
            <a:extLst>
              <a:ext uri="{FF2B5EF4-FFF2-40B4-BE49-F238E27FC236}">
                <a16:creationId xmlns:a16="http://schemas.microsoft.com/office/drawing/2014/main" id="{98003B4E-1728-4453-B3B3-E366A638884F}"/>
              </a:ext>
            </a:extLst>
          </p:cNvPr>
          <p:cNvSpPr txBox="1">
            <a:spLocks/>
          </p:cNvSpPr>
          <p:nvPr/>
        </p:nvSpPr>
        <p:spPr>
          <a:xfrm>
            <a:off x="397918" y="3404607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dirty="0">
                <a:solidFill>
                  <a:schemeClr val="bg1"/>
                </a:solidFill>
              </a:rPr>
              <a:t>Artikelstamm-Management**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E0327CAD-00C4-4D47-93A6-CD251BB973A7}"/>
              </a:ext>
            </a:extLst>
          </p:cNvPr>
          <p:cNvCxnSpPr>
            <a:cxnSpLocks/>
          </p:cNvCxnSpPr>
          <p:nvPr/>
        </p:nvCxnSpPr>
        <p:spPr>
          <a:xfrm>
            <a:off x="480270" y="3764647"/>
            <a:ext cx="8147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96CCCA97-3743-409C-868B-0DC3FAB0755E}"/>
              </a:ext>
            </a:extLst>
          </p:cNvPr>
          <p:cNvSpPr txBox="1"/>
          <p:nvPr/>
        </p:nvSpPr>
        <p:spPr>
          <a:xfrm>
            <a:off x="624286" y="3845366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Zentraler Verwaltung aller Artikel mit Verknüpfung zu den Lieferanten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Anzeige der Artikel im Warengruppenstrukturbaum Ebene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Anzeige der Artikel in einer separaten Ansicht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E0AD238-D2B7-4263-8564-A18B397222AC}"/>
              </a:ext>
            </a:extLst>
          </p:cNvPr>
          <p:cNvSpPr txBox="1"/>
          <p:nvPr/>
        </p:nvSpPr>
        <p:spPr>
          <a:xfrm>
            <a:off x="4932040" y="3828229"/>
            <a:ext cx="3754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Artikelsuche über alle Merkmale in der </a:t>
            </a:r>
            <a:r>
              <a:rPr lang="de-DE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Xtended</a:t>
            </a: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Verwendung der Artikel im Modul Beschaffungsmanagement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16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85248" y="260648"/>
            <a:ext cx="6611088" cy="648072"/>
          </a:xfrm>
        </p:spPr>
        <p:txBody>
          <a:bodyPr>
            <a:normAutofit/>
          </a:bodyPr>
          <a:lstStyle/>
          <a:p>
            <a:r>
              <a:rPr lang="de-DE" dirty="0"/>
              <a:t>Lieferanten Stammdaten / Dashboard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/>
              <a:t>Alle Informationen eines Lieferanten auf einen Blick im 360° Lieferantenprofil. Aufbau einer umfangreichen Datenbank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67" y="221111"/>
            <a:ext cx="640773" cy="64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39553" y="1988840"/>
            <a:ext cx="396044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Dashboard-View für Einkäufer mit Überblick zu allen wichtigen Kennzahlen direkt auf der Startseite</a:t>
            </a:r>
          </a:p>
          <a:p>
            <a:pPr marL="342900" lvl="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Aufbau eines umfangreichen Lieferantenportals mit Wissensdatenbank</a:t>
            </a:r>
          </a:p>
          <a:p>
            <a:pPr marL="342900" lvl="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Alle Lieferantendaten auf einen Blick in der 360°  Übersicht des Lieferantenprofils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Möglichkeit zur direkten Integration in Ihr ERP-System (optional).</a:t>
            </a:r>
          </a:p>
          <a:p>
            <a:pPr marL="342900" lvl="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07" y="1953579"/>
            <a:ext cx="4095181" cy="200965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1"/>
          <a:stretch/>
        </p:blipFill>
        <p:spPr bwMode="auto">
          <a:xfrm>
            <a:off x="4499992" y="4045532"/>
            <a:ext cx="4095181" cy="233579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8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480720" cy="648072"/>
          </a:xfrm>
        </p:spPr>
        <p:txBody>
          <a:bodyPr>
            <a:normAutofit/>
          </a:bodyPr>
          <a:lstStyle/>
          <a:p>
            <a:r>
              <a:rPr lang="de-DE" dirty="0"/>
              <a:t>Lieferanten Stammdaten / </a:t>
            </a:r>
            <a:r>
              <a:rPr lang="de-DE" dirty="0" err="1"/>
              <a:t>Xtended</a:t>
            </a:r>
            <a:r>
              <a:rPr lang="de-DE" dirty="0"/>
              <a:t> Search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42601"/>
            <a:ext cx="5112568" cy="356651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9"/>
          <a:stretch/>
        </p:blipFill>
        <p:spPr bwMode="auto">
          <a:xfrm>
            <a:off x="3750846" y="4035496"/>
            <a:ext cx="4933067" cy="20634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C681C65-1B78-444B-A165-ACA3B1904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" y="235193"/>
            <a:ext cx="649432" cy="65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C0F4172-B474-4776-8A6F-F910BA08425C}"/>
              </a:ext>
            </a:extLst>
          </p:cNvPr>
          <p:cNvSpPr txBox="1"/>
          <p:nvPr/>
        </p:nvSpPr>
        <p:spPr>
          <a:xfrm>
            <a:off x="539552" y="1233621"/>
            <a:ext cx="324036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Flexible Suche auf allen Metainformationen innerhalb der Datenbank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Dynamische Auswahl der Suchkriterien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Volltextsuche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Speicherung von häufigen Suchaktionen als Favorit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Übersichtliche Darstellung der Ergebnisse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Möglichkeit einer noch effizientere Suche über Sprachbefehle (optional).</a:t>
            </a:r>
          </a:p>
        </p:txBody>
      </p:sp>
    </p:spTree>
    <p:extLst>
      <p:ext uri="{BB962C8B-B14F-4D97-AF65-F5344CB8AC3E}">
        <p14:creationId xmlns:p14="http://schemas.microsoft.com/office/powerpoint/2010/main" val="2999976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85248" y="260648"/>
            <a:ext cx="6611088" cy="648072"/>
          </a:xfrm>
        </p:spPr>
        <p:txBody>
          <a:bodyPr>
            <a:normAutofit/>
          </a:bodyPr>
          <a:lstStyle/>
          <a:p>
            <a:r>
              <a:rPr lang="de-DE" dirty="0"/>
              <a:t>Lieferanten Stammdaten / Reporting &amp; Analysen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/>
              <a:t>Alle wichtigen Key-Performance Indikatoren auf einen Blick. Kennzahlen und Auswertungen frei definierbar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" y="235193"/>
            <a:ext cx="649432" cy="65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39552" y="1988840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Erweitertes Management Cockpit mit umfangreichen Reports zur Lieferantenperformance und KPIs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Visualisierung wichtiger Kennzahle und Zusammenhänge aus dem HCM System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Ausbau mit individuellen Reports &amp; Drilldown Funktionen ist möglich.</a:t>
            </a:r>
          </a:p>
        </p:txBody>
      </p:sp>
      <p:pic>
        <p:nvPicPr>
          <p:cNvPr id="8" name="Picture 2" descr="Y:\Persönliche Ordner\an_Anne_Schall\Lieferantenmanagement Reports Screenshots\ErgebnisEinkauf(Beispiel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8" y="4077072"/>
            <a:ext cx="3928244" cy="1629685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1" r="14076" b="7322"/>
          <a:stretch/>
        </p:blipFill>
        <p:spPr bwMode="auto">
          <a:xfrm>
            <a:off x="4932040" y="4077072"/>
            <a:ext cx="3888432" cy="235258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D5057E5-6E26-42FB-AF86-4ECE2F67D83D}"/>
              </a:ext>
            </a:extLst>
          </p:cNvPr>
          <p:cNvGrpSpPr/>
          <p:nvPr/>
        </p:nvGrpSpPr>
        <p:grpSpPr>
          <a:xfrm>
            <a:off x="5039394" y="1685325"/>
            <a:ext cx="3763555" cy="2232248"/>
            <a:chOff x="1284880" y="3933056"/>
            <a:chExt cx="3842197" cy="2299810"/>
          </a:xfrm>
          <a:effectLst/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9F4F6902-C5E2-40F0-AE1B-37C00E4B4D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880" y="3933056"/>
              <a:ext cx="3842197" cy="2299810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  <a:miter lim="800000"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B9168DF9-112D-42AE-BB84-F355A2127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928" y="5221107"/>
              <a:ext cx="1078550" cy="1011759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  <a:miter lim="800000"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6168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85248" y="260648"/>
            <a:ext cx="6611088" cy="648072"/>
          </a:xfrm>
        </p:spPr>
        <p:txBody>
          <a:bodyPr>
            <a:normAutofit/>
          </a:bodyPr>
          <a:lstStyle/>
          <a:p>
            <a:r>
              <a:rPr lang="de-DE" dirty="0"/>
              <a:t>Lieferantenzulassung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/>
              <a:t>Strukturierte Lieferantenregistrierung mit individuellen Fragebögen, Warengruppenzuordnung, Zertifikats- &amp; Dokumentenprüfung. Direkte Anbindung von Lieferanten und internen Mitarbeitern über das Lieferantenportal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9" y="221977"/>
            <a:ext cx="64943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39553" y="1988840"/>
            <a:ext cx="39604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Lieferantenregistrierung durch Einkauf oder über Selbstbewerbung / Link im Portal</a:t>
            </a:r>
          </a:p>
          <a:p>
            <a:pPr marL="342900" lvl="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Dublettencheck</a:t>
            </a: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  <a:latin typeface="Segoe UI" pitchFamily="34" charset="0"/>
              <a:cs typeface="Segoe UI" pitchFamily="34" charset="0"/>
            </a:endParaRPr>
          </a:p>
          <a:p>
            <a:pPr marL="342900" lvl="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Abfrage individueller Lieferantenfragebögen</a:t>
            </a:r>
          </a:p>
          <a:p>
            <a:pPr marL="342900" lvl="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Zertifikatsmanagement mit DMS inkl.  Versionierung, Präqualifizierungsprüfung &amp; Gültigkeitsüberwachung</a:t>
            </a:r>
          </a:p>
          <a:p>
            <a:pPr marL="342900" lvl="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Warengruppenmanagement mit Strukturbaum</a:t>
            </a:r>
          </a:p>
          <a:p>
            <a:pPr marL="342900" lvl="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Individuelle Freigabe- &amp; Genehmigungsworkflows möglich</a:t>
            </a:r>
          </a:p>
          <a:p>
            <a:pPr marL="342900" lvl="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Automatische Fristenüberwachung und zyklische Erneuerung von Zulassungen und Dokumenten inkl. </a:t>
            </a:r>
            <a:r>
              <a:rPr lang="de-DE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Remindern</a:t>
            </a: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 mit Eskalationsstufen.</a:t>
            </a:r>
          </a:p>
        </p:txBody>
      </p:sp>
      <p:pic>
        <p:nvPicPr>
          <p:cNvPr id="10" name="Grafik 9"/>
          <p:cNvPicPr/>
          <p:nvPr/>
        </p:nvPicPr>
        <p:blipFill>
          <a:blip r:embed="rId3"/>
          <a:stretch>
            <a:fillRect/>
          </a:stretch>
        </p:blipFill>
        <p:spPr>
          <a:xfrm>
            <a:off x="4644008" y="2060848"/>
            <a:ext cx="4320480" cy="2515993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845" y="4725145"/>
            <a:ext cx="4324643" cy="139878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187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57256" y="260648"/>
            <a:ext cx="6611088" cy="648072"/>
          </a:xfrm>
        </p:spPr>
        <p:txBody>
          <a:bodyPr>
            <a:noAutofit/>
          </a:bodyPr>
          <a:lstStyle/>
          <a:p>
            <a:r>
              <a:rPr lang="de-DE" dirty="0"/>
              <a:t>Dokumenten Sharing - Basic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/>
              <a:t>Einfache digitale Ablage wichtiger Verträge mit Informationen wie Vertragstyp, Gültigkeit und Status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1" y="221545"/>
            <a:ext cx="658091" cy="65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39552" y="1988840"/>
            <a:ext cx="410445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Zentrale Verwaltung aller Geschäftsvereinbarungen eines Lieferanten innerhalb seines Lieferantenprofils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Digitale Ablage der Verträge strukturiert </a:t>
            </a:r>
            <a:b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</a:b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nach Vertragstyp 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Upload eines Anlagedokuments per </a:t>
            </a:r>
            <a:r>
              <a:rPr lang="de-DE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Drag&amp;Drop</a:t>
            </a: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Überwachung der Vertragsgültigkeit mit Ampel- und Erinnerungsfunktionalität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Kommentarfeld mit Metainformationen </a:t>
            </a:r>
            <a:b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</a:b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für </a:t>
            </a:r>
            <a:r>
              <a:rPr lang="de-DE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xtended</a:t>
            </a: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 Search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Freischaltung oder Sperre von Verträgen </a:t>
            </a:r>
            <a:b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</a:b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für den Lieferant.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508" y="1991149"/>
            <a:ext cx="4403774" cy="29500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456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Einfach besser arbeiten mit HCM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1124744"/>
            <a:ext cx="8496944" cy="709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b="1" dirty="0"/>
              <a:t>HCM ist Ihr </a:t>
            </a:r>
            <a:r>
              <a:rPr lang="de-DE" sz="1600" b="1" dirty="0" err="1"/>
              <a:t>Full</a:t>
            </a:r>
            <a:r>
              <a:rPr lang="de-DE" sz="1600" b="1" dirty="0"/>
              <a:t> Service Partner bei der Optimierung Ihres Lieferantenmanagements und von Geschäftsprozessen </a:t>
            </a:r>
            <a:r>
              <a:rPr lang="de-DE" sz="1600" b="1" dirty="0" err="1"/>
              <a:t>m</a:t>
            </a:r>
            <a:r>
              <a:rPr lang="de-DE" sz="1600" b="1" dirty="0" err="1">
                <a:solidFill>
                  <a:srgbClr val="D61049"/>
                </a:solidFill>
              </a:rPr>
              <a:t>IT</a:t>
            </a:r>
            <a:r>
              <a:rPr lang="de-DE" sz="1600" b="1" dirty="0"/>
              <a:t> System.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7" name="Rechteck 6"/>
          <p:cNvSpPr/>
          <p:nvPr/>
        </p:nvSpPr>
        <p:spPr>
          <a:xfrm>
            <a:off x="594786" y="1834191"/>
            <a:ext cx="2553154" cy="2304256"/>
          </a:xfrm>
          <a:prstGeom prst="rect">
            <a:avLst/>
          </a:prstGeom>
          <a:solidFill>
            <a:srgbClr val="F46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Best Practice Business Lösungen flexibel anpassbar an Ihre Unternehmensabläufe</a:t>
            </a:r>
          </a:p>
          <a:p>
            <a:pPr algn="ctr"/>
            <a:endParaRPr lang="de-DE" sz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Standardlösungen</a:t>
            </a:r>
          </a:p>
          <a:p>
            <a:pPr algn="ctr">
              <a:spcBef>
                <a:spcPts val="600"/>
              </a:spcBef>
            </a:pPr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Individualentwicklungen</a:t>
            </a:r>
          </a:p>
          <a:p>
            <a:pPr algn="ctr">
              <a:spcBef>
                <a:spcPts val="600"/>
              </a:spcBef>
            </a:pPr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Integration in IT Infrastruktur</a:t>
            </a:r>
          </a:p>
        </p:txBody>
      </p:sp>
      <p:sp>
        <p:nvSpPr>
          <p:cNvPr id="8" name="Rechteck 7"/>
          <p:cNvSpPr/>
          <p:nvPr/>
        </p:nvSpPr>
        <p:spPr>
          <a:xfrm>
            <a:off x="5691254" y="1841412"/>
            <a:ext cx="2553154" cy="2304256"/>
          </a:xfrm>
          <a:prstGeom prst="rect">
            <a:avLst/>
          </a:prstGeom>
          <a:solidFill>
            <a:srgbClr val="8EA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HCM - die inhabergeführte Innovationsschmiede</a:t>
            </a:r>
          </a:p>
          <a:p>
            <a:pPr algn="ctr"/>
            <a:endParaRPr lang="de-DE" sz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Stammsitz: Stuttgart</a:t>
            </a:r>
          </a:p>
          <a:p>
            <a:pPr algn="ctr">
              <a:spcAft>
                <a:spcPts val="600"/>
              </a:spcAft>
            </a:pPr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Gründungsjahr: 2000</a:t>
            </a:r>
          </a:p>
        </p:txBody>
      </p:sp>
      <p:sp>
        <p:nvSpPr>
          <p:cNvPr id="10" name="Rechteck 9"/>
          <p:cNvSpPr/>
          <p:nvPr/>
        </p:nvSpPr>
        <p:spPr>
          <a:xfrm>
            <a:off x="5697310" y="4149080"/>
            <a:ext cx="2547098" cy="230425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142473" y="1841412"/>
            <a:ext cx="2553154" cy="2304256"/>
          </a:xfrm>
          <a:prstGeom prst="rect">
            <a:avLst/>
          </a:prstGeom>
          <a:blipFill dpi="0" rotWithShape="1">
            <a:blip r:embed="rId3"/>
            <a:srcRect/>
            <a:stretch>
              <a:fillRect l="-13000" r="-26000" b="-12000"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91018" y="4138447"/>
            <a:ext cx="2553154" cy="230425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142473" y="4149080"/>
            <a:ext cx="2553154" cy="230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Der Lieferanten-management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Spezialist</a:t>
            </a:r>
          </a:p>
          <a:p>
            <a:pPr algn="ctr"/>
            <a:endParaRPr lang="de-DE" sz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Kompetente Beratung</a:t>
            </a:r>
          </a:p>
          <a:p>
            <a:pPr algn="ctr">
              <a:spcAft>
                <a:spcPts val="600"/>
              </a:spcAft>
            </a:pPr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Smarte Entwicklung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Sicherer Betrieb</a:t>
            </a:r>
          </a:p>
        </p:txBody>
      </p:sp>
    </p:spTree>
    <p:extLst>
      <p:ext uri="{BB962C8B-B14F-4D97-AF65-F5344CB8AC3E}">
        <p14:creationId xmlns:p14="http://schemas.microsoft.com/office/powerpoint/2010/main" val="28556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85248" y="260648"/>
            <a:ext cx="6611088" cy="648072"/>
          </a:xfrm>
        </p:spPr>
        <p:txBody>
          <a:bodyPr/>
          <a:lstStyle/>
          <a:p>
            <a:r>
              <a:rPr lang="de-DE" dirty="0"/>
              <a:t>Dokumenten Sharing - Extended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/>
              <a:t>Ablage und Strukturierung wichtiger Verträge inkl. </a:t>
            </a:r>
            <a:r>
              <a:rPr lang="de-DE" sz="1400" dirty="0" err="1"/>
              <a:t>autom</a:t>
            </a:r>
            <a:r>
              <a:rPr lang="de-DE" sz="1400" dirty="0"/>
              <a:t>. Fristenüberwachung, </a:t>
            </a:r>
            <a:r>
              <a:rPr lang="de-DE" sz="1400" dirty="0" err="1"/>
              <a:t>Reminder</a:t>
            </a:r>
            <a:r>
              <a:rPr lang="de-DE" sz="1400" dirty="0"/>
              <a:t> sowie </a:t>
            </a:r>
            <a:r>
              <a:rPr lang="de-DE" sz="1400" dirty="0" err="1"/>
              <a:t>Versionierung</a:t>
            </a:r>
            <a:r>
              <a:rPr lang="de-DE" sz="1400" dirty="0"/>
              <a:t> &amp; Archivierungsfunktionen.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1" y="221545"/>
            <a:ext cx="658091" cy="65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39552" y="1988840"/>
            <a:ext cx="410445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Zentrale Verwaltung aller Geschäftsvereinbarungen mit einem Lieferanten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Automatische Archivierung und Versionierung aller Verträge*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Aufbau individueller Ordnerstrukturen mit individuellen Berechtigungskonzepten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Individuelle Freigabe/ Genehmigungsworkflows möglich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Überwachung &amp; zyklische Erneuerung von Vertragsfristen 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Auswertung von Vertragsinhalten </a:t>
            </a:r>
            <a:b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</a:b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über Suchfunktion*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BF9BE64-DA73-4098-A346-DF568BB32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40" y="1988840"/>
            <a:ext cx="4489129" cy="43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44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85248" y="260648"/>
            <a:ext cx="6611088" cy="648072"/>
          </a:xfrm>
        </p:spPr>
        <p:txBody>
          <a:bodyPr/>
          <a:lstStyle/>
          <a:p>
            <a:r>
              <a:rPr lang="de-DE" dirty="0"/>
              <a:t>Lieferantenbewertung mit Softfacts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/>
              <a:t>Lieferantenbewertung und Vergleich mittels definierter Softfacts. Automatische Auswertung und Maßnahmenmanagement. 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3" y="265823"/>
            <a:ext cx="632114" cy="64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98865" y="1806280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Frei definierbarer Lieferantenfragebogen &amp; automatischer Auswertung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Individuelle Bewertungsprozesse mit Einbindung von Fachabteilungen bis hin zu Lieferanten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Softfacts wie Reklamationsverhalten, Innovation oder Servicequalität aus strategischer Lieferantenbewertung können bei Fachbereichen abgefragt oder aus anderen HCM Modulen übernommen werden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Strukturierte Übersicht aller Lieferantenbewertungen und </a:t>
            </a:r>
            <a:r>
              <a:rPr lang="de-DE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Stati</a:t>
            </a: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93" y="1862863"/>
            <a:ext cx="4585252" cy="238600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02D1EB8-396F-4BC7-A9B5-3BCED6C39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5"/>
          <a:stretch/>
        </p:blipFill>
        <p:spPr bwMode="auto">
          <a:xfrm>
            <a:off x="4502769" y="4522657"/>
            <a:ext cx="4560254" cy="17866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C9D69C3-EE0C-40D7-9BE7-EFDB7DE4D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5085184"/>
            <a:ext cx="3725923" cy="122413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32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85248" y="260648"/>
            <a:ext cx="6611088" cy="648072"/>
          </a:xfrm>
        </p:spPr>
        <p:txBody>
          <a:bodyPr/>
          <a:lstStyle/>
          <a:p>
            <a:r>
              <a:rPr lang="de-DE" dirty="0"/>
              <a:t>Lieferantenbewertung mit </a:t>
            </a:r>
            <a:r>
              <a:rPr lang="de-DE" dirty="0" err="1"/>
              <a:t>Hardfacts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/>
              <a:t>Lieferantenbewertung und Vergleich mittels definierter </a:t>
            </a:r>
            <a:r>
              <a:rPr lang="de-DE" sz="1400" dirty="0" err="1"/>
              <a:t>Hardfacts</a:t>
            </a:r>
            <a:r>
              <a:rPr lang="de-DE" sz="1400" dirty="0"/>
              <a:t>. Automatische Auswertung und Maßnahmenmanagement. 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3" y="265823"/>
            <a:ext cx="632114" cy="64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39553" y="1844824"/>
            <a:ext cx="396044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Aufbau einer umfangreichen Bewertungs-matrix mit frei definierbaren Kennzahlen &amp; Gewichtungen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Ermittlung des LQ-Index pro Lieferant als Ergebnis aller </a:t>
            </a:r>
            <a:r>
              <a:rPr lang="de-DE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Hardfacts</a:t>
            </a: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-Kennzahlen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Integration &amp; Auswertung von vorhandenen Werten aus dem ERP-System (z.B. ppm, Termintreue, Reklamationen)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Auswertung mit Drill Down Möglichkeiten für Jahr/Monat und einzelne Lieferanten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Warnindikator &amp; Eskalationsmechanismen bei Überschreitung von definierten Grenzwerten, z.B. Definition eines Maßnahmenplans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Reporting über alle Lieferanten.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27" y="1700808"/>
            <a:ext cx="4558869" cy="169253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395536" y="6057933"/>
            <a:ext cx="86199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D61049"/>
              </a:buClr>
            </a:pPr>
            <a:r>
              <a:rPr lang="de-DE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Konsolidierung Soft- und </a:t>
            </a:r>
            <a:r>
              <a:rPr lang="de-DE" sz="1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Hardfacts</a:t>
            </a:r>
            <a:r>
              <a:rPr lang="de-DE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 im Rahmen von Jahresbewertungen &amp; Maßnahmenmanagement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8526A21-694E-4AC2-9FF4-513F26522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25" y="3461336"/>
            <a:ext cx="4418457" cy="24879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13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85248" y="260648"/>
            <a:ext cx="6611088" cy="648072"/>
          </a:xfrm>
        </p:spPr>
        <p:txBody>
          <a:bodyPr>
            <a:normAutofit/>
          </a:bodyPr>
          <a:lstStyle/>
          <a:p>
            <a:r>
              <a:rPr lang="de-DE" dirty="0"/>
              <a:t>Beschaffungsmanagement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/>
              <a:t>Elektronische Abwicklung von operativen Beschaffungsprozessen wie Anfragen, Rahmenabrufe bis hin zu komplexen Ausschreibungs- und Vergabeszenarien.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" y="221977"/>
            <a:ext cx="64943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90" y="4365104"/>
            <a:ext cx="3663587" cy="1756991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2" y="1720801"/>
            <a:ext cx="3663587" cy="2441869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39552" y="1484784"/>
            <a:ext cx="432048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Standardprozesse zur Bestellanforderung und Einholung von Angeboten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Standardprozesse zur Ausschreibung von Lieferungen und Leistungen mit direkter Einbindung der Lieferanten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Angebotsvergleich &amp; Auswertung mit automatischer Best-Preis Markierung und individuell anpassbares Cherry-Picking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Genehmigungsschritte mit Regeln, zusätzliche Unterschrift des Genehmigers entfällt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Übernahme der Artikeln als Anfrageposition mit </a:t>
            </a:r>
            <a:r>
              <a:rPr lang="de-DE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Filternfunktionen</a:t>
            </a: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**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Vorauswahl der Lieferanten nach </a:t>
            </a:r>
            <a:r>
              <a:rPr lang="de-DE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Filternkriterien</a:t>
            </a: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**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Auftragsbestätigungen durch den Lieferanten im Portal**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Dokumentation der Lieferung/Abnahme für proaktives Management von Gewährleistungsansprüchen**</a:t>
            </a:r>
          </a:p>
        </p:txBody>
      </p:sp>
    </p:spTree>
    <p:extLst>
      <p:ext uri="{BB962C8B-B14F-4D97-AF65-F5344CB8AC3E}">
        <p14:creationId xmlns:p14="http://schemas.microsoft.com/office/powerpoint/2010/main" val="2797923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85248" y="260648"/>
            <a:ext cx="6611088" cy="648072"/>
          </a:xfrm>
        </p:spPr>
        <p:txBody>
          <a:bodyPr>
            <a:normAutofit/>
          </a:bodyPr>
          <a:lstStyle/>
          <a:p>
            <a:r>
              <a:rPr lang="de-DE" dirty="0"/>
              <a:t>Beschaffungsmanagement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/>
              <a:t>Elektronische Unterstützung der Einkaufsstrategie zur Identifizierung von unternehmensweiten Einsparpotentialen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" y="221977"/>
            <a:ext cx="64943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39552" y="1556792"/>
            <a:ext cx="43204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Optimierung der Beschaffungszeiten durch schnellere Identifikation von qualifizierten Lieferanten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Übersichtliche Dokumentation des gesamten Angebotsprozesses inkl. Nachverhandlungen und aktueller Status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Fristenüberwachung und Erinnerung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Strategie &amp; Zieldefinition mit Soll/ Ist Vergleich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Individuelles Einkaufs-Reporting für Umsatzanalyse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Strukturierung der Abrufe nach Warengruppen/ Bestellern für spätere Auswertungen**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Handling von Rahmenverträgen und Rahmenabrufen im System möglich** (optional)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Einbindung von Leistungsverzeichnissen als </a:t>
            </a:r>
            <a:r>
              <a:rPr lang="de-DE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gaeb</a:t>
            </a: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-Dateien möglich** (optional)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Submissionseinbindung/Briefkastenfunktion für Ausschreibungen möglich (optional)</a:t>
            </a:r>
          </a:p>
        </p:txBody>
      </p:sp>
      <p:pic>
        <p:nvPicPr>
          <p:cNvPr id="9" name="Picture 3" descr="Y:\Persönliche Ordner\an_Anne_Schall\Lieferantenmanagement Reports Screenshots\MehrDaten-anzahlBestellungenproMonat_säule_werte.PNG">
            <a:extLst>
              <a:ext uri="{FF2B5EF4-FFF2-40B4-BE49-F238E27FC236}">
                <a16:creationId xmlns:a16="http://schemas.microsoft.com/office/drawing/2014/main" id="{C528CA24-F4FA-41DA-A70D-908E6111A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106942" cy="203265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Y:\Persönliche Ordner\an_Anne_Schall\Lieferantenmanagement Reports Screenshots\NochMehrDaten-Bestellvolumen-Warengruppen_donut_werte.PNG">
            <a:extLst>
              <a:ext uri="{FF2B5EF4-FFF2-40B4-BE49-F238E27FC236}">
                <a16:creationId xmlns:a16="http://schemas.microsoft.com/office/drawing/2014/main" id="{AC502F82-7E54-4B13-A90F-FC80679C7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4"/>
          <a:stretch/>
        </p:blipFill>
        <p:spPr bwMode="auto">
          <a:xfrm>
            <a:off x="4862980" y="3950631"/>
            <a:ext cx="4120146" cy="233169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124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85248" y="260648"/>
            <a:ext cx="6611088" cy="648072"/>
          </a:xfrm>
        </p:spPr>
        <p:txBody>
          <a:bodyPr/>
          <a:lstStyle/>
          <a:p>
            <a:r>
              <a:rPr lang="de-DE" dirty="0"/>
              <a:t>Reklamationsmanagement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/>
              <a:t>Automatische Reklamationsabwicklung mit Lieferanten inkl. Maßnahmenmanagement, z.B. nach 8D-Methode. Erweiterungsoption zum Kundenportal mit </a:t>
            </a:r>
            <a:r>
              <a:rPr lang="de-DE" sz="1400" dirty="0" err="1"/>
              <a:t>Anliegenmanagement</a:t>
            </a:r>
            <a:r>
              <a:rPr lang="de-DE" sz="1400" dirty="0"/>
              <a:t>. Kopplung mit Bewertung.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67" y="221977"/>
            <a:ext cx="64077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39552" y="1988840"/>
            <a:ext cx="410445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Strukturierte Aufnahme &amp; Abarbeitung aller Reklamationen über das Portal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Einbindung beliebiger Reklamationsprozesse z.B. nach 8D –Methode möglich (optional)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Koordination aller Schritte &amp; Beteiligten mittels Workflow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Automatisches </a:t>
            </a:r>
            <a:r>
              <a:rPr lang="de-DE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Remindermanagement</a:t>
            </a: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 &amp; Deadline-Monitoring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Automatische Auswertung und Ergebnisdarstellung auf Monatsbasis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Alarm &amp; Eskalationsmechanismen bei Überschreitung von definierten Grenzwerten bei Maßnahmen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Option zur Integration von vorhandenen Werten aus dem ERP-System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Möglichkeit zur Einbindung in das Modul Lieferantenbewertung (optional).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360379" cy="3030513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548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85248" y="260648"/>
            <a:ext cx="6611088" cy="648072"/>
          </a:xfrm>
        </p:spPr>
        <p:txBody>
          <a:bodyPr/>
          <a:lstStyle/>
          <a:p>
            <a:r>
              <a:rPr lang="de-DE" dirty="0"/>
              <a:t>Risiko-Management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/>
              <a:t>Risikobewertung der Lieferanten anhand von individuell anpassbaren Fragekatalogen.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67" y="221977"/>
            <a:ext cx="64077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39552" y="1988840"/>
            <a:ext cx="410445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Identifizierte Risiken können durch Zuordnung von Aufgaben und Maßnahmen an interne Mitarbeiter bzw. mit </a:t>
            </a:r>
            <a:r>
              <a:rPr lang="de-DE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autom</a:t>
            </a: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. Benachrichtigungsfunktion adressiert werden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Risikoübersicht pro Lieferant mit Ampelübersicht und einzelne Risikokategorien (z.B. Werkzeug- und Maschinenausfall, Mitarbeiterausfall, höhere Gewalt, usw.)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Szenariobewertung</a:t>
            </a: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 bei Lieferantenausfall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Konfigurierbare Risikogewichtung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Lieferkette über Landkarte auswertbar*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74D236A-E5F8-455C-8DCA-30DF89E651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24" y="2390242"/>
            <a:ext cx="3803340" cy="288131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54A8BF-CD5D-4AD1-9012-B6A56907D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40" y="2082237"/>
            <a:ext cx="2674640" cy="41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59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85248" y="260648"/>
            <a:ext cx="6611088" cy="648072"/>
          </a:xfrm>
        </p:spPr>
        <p:txBody>
          <a:bodyPr/>
          <a:lstStyle/>
          <a:p>
            <a:r>
              <a:rPr lang="de-DE" dirty="0"/>
              <a:t>Artikelstamm-Management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/>
              <a:t>Zentraler Verwaltung aller Artikel mit Verknüpfung zu den jeweiligen Lieferanten.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67" y="221977"/>
            <a:ext cx="64077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39552" y="1988840"/>
            <a:ext cx="410445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Manuelle Eingabe von Artikeln mit den vordefinierten Merkmalen im Stammdatenblatt Artikelstamm.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Optionale Übernahme von vorhandenen Artikeln aus dem ERP oder PDM. Die Schnittstelle wird entsprechend konfiguriert. Ist die Schnittstelle vorhanden werden die Artikel Nachts importiert und aktualisiert.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Anpassung der Merkmale im Stammdatenblatt optional möglich.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Speicherung der Artikel in einer separaten Datenbanktabelle.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Artikel können gesperrt werden.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Anzeige der Artikel in einer separaten Ansicht mit allen Merkmalen in den Spalten.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331F6B-D8B3-EA44-8EDF-79CBE1C4B768}"/>
              </a:ext>
            </a:extLst>
          </p:cNvPr>
          <p:cNvSpPr txBox="1"/>
          <p:nvPr/>
        </p:nvSpPr>
        <p:spPr>
          <a:xfrm>
            <a:off x="5089867" y="1700808"/>
            <a:ext cx="3600400" cy="472437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Clr>
                <a:srgbClr val="D61049"/>
              </a:buClr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Artikelstammblatt (Merkmale)</a:t>
            </a:r>
          </a:p>
          <a:p>
            <a:pPr lvl="2">
              <a:spcBef>
                <a:spcPts val="600"/>
              </a:spcBef>
              <a:buClr>
                <a:srgbClr val="D61049"/>
              </a:buClr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Artikelnummer</a:t>
            </a:r>
          </a:p>
          <a:p>
            <a:pPr lvl="2">
              <a:spcBef>
                <a:spcPts val="600"/>
              </a:spcBef>
              <a:buClr>
                <a:srgbClr val="D61049"/>
              </a:buClr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Bezeichnung</a:t>
            </a:r>
          </a:p>
          <a:p>
            <a:pPr lvl="2">
              <a:spcBef>
                <a:spcPts val="600"/>
              </a:spcBef>
              <a:buClr>
                <a:srgbClr val="D61049"/>
              </a:buClr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Zeichnungsnummer</a:t>
            </a:r>
          </a:p>
          <a:p>
            <a:pPr lvl="2">
              <a:spcBef>
                <a:spcPts val="600"/>
              </a:spcBef>
              <a:buClr>
                <a:srgbClr val="D61049"/>
              </a:buClr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Änderungsstand</a:t>
            </a:r>
          </a:p>
          <a:p>
            <a:pPr lvl="2">
              <a:spcBef>
                <a:spcPts val="600"/>
              </a:spcBef>
              <a:buClr>
                <a:srgbClr val="D61049"/>
              </a:buClr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Konstruktionsstatus</a:t>
            </a:r>
          </a:p>
          <a:p>
            <a:pPr lvl="2">
              <a:spcBef>
                <a:spcPts val="600"/>
              </a:spcBef>
              <a:buClr>
                <a:srgbClr val="D61049"/>
              </a:buClr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Freigabestatus</a:t>
            </a:r>
          </a:p>
          <a:p>
            <a:pPr lvl="2">
              <a:spcBef>
                <a:spcPts val="600"/>
              </a:spcBef>
              <a:buClr>
                <a:srgbClr val="D61049"/>
              </a:buClr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Warengruppe E1</a:t>
            </a:r>
          </a:p>
          <a:p>
            <a:pPr lvl="2">
              <a:spcBef>
                <a:spcPts val="600"/>
              </a:spcBef>
              <a:buClr>
                <a:srgbClr val="D61049"/>
              </a:buClr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Warengruppe E2</a:t>
            </a:r>
          </a:p>
          <a:p>
            <a:pPr lvl="2">
              <a:spcBef>
                <a:spcPts val="600"/>
              </a:spcBef>
              <a:buClr>
                <a:srgbClr val="D61049"/>
              </a:buClr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Materialgruppe</a:t>
            </a:r>
          </a:p>
          <a:p>
            <a:pPr lvl="2">
              <a:spcBef>
                <a:spcPts val="600"/>
              </a:spcBef>
              <a:buClr>
                <a:srgbClr val="D61049"/>
              </a:buClr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DIN Nummer</a:t>
            </a:r>
          </a:p>
          <a:p>
            <a:pPr lvl="2">
              <a:spcBef>
                <a:spcPts val="600"/>
              </a:spcBef>
              <a:buClr>
                <a:srgbClr val="D61049"/>
              </a:buClr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Vorlaufzeit</a:t>
            </a:r>
          </a:p>
          <a:p>
            <a:pPr lvl="2">
              <a:spcBef>
                <a:spcPts val="600"/>
              </a:spcBef>
              <a:buClr>
                <a:srgbClr val="D61049"/>
              </a:buClr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Losgröße</a:t>
            </a:r>
          </a:p>
          <a:p>
            <a:pPr lvl="2">
              <a:spcBef>
                <a:spcPts val="600"/>
              </a:spcBef>
              <a:buClr>
                <a:srgbClr val="D61049"/>
              </a:buClr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Mindestbestellmenge</a:t>
            </a:r>
          </a:p>
          <a:p>
            <a:pPr lvl="2">
              <a:spcBef>
                <a:spcPts val="600"/>
              </a:spcBef>
              <a:buClr>
                <a:srgbClr val="D61049"/>
              </a:buClr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Sicherheitsbestand</a:t>
            </a:r>
          </a:p>
          <a:p>
            <a:pPr lvl="2">
              <a:spcBef>
                <a:spcPts val="600"/>
              </a:spcBef>
              <a:buClr>
                <a:srgbClr val="D61049"/>
              </a:buClr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Zolltarifnummer</a:t>
            </a:r>
          </a:p>
          <a:p>
            <a:pPr lvl="2">
              <a:spcBef>
                <a:spcPts val="600"/>
              </a:spcBef>
              <a:buClr>
                <a:srgbClr val="D61049"/>
              </a:buClr>
            </a:pPr>
            <a:r>
              <a:rPr lang="de-DE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Preferred</a:t>
            </a: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 Supplier</a:t>
            </a:r>
          </a:p>
          <a:p>
            <a:pPr lvl="2">
              <a:spcBef>
                <a:spcPts val="600"/>
              </a:spcBef>
              <a:buClr>
                <a:srgbClr val="D61049"/>
              </a:buClr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Freies Merkmal</a:t>
            </a:r>
          </a:p>
        </p:txBody>
      </p:sp>
    </p:spTree>
    <p:extLst>
      <p:ext uri="{BB962C8B-B14F-4D97-AF65-F5344CB8AC3E}">
        <p14:creationId xmlns:p14="http://schemas.microsoft.com/office/powerpoint/2010/main" val="4284582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85248" y="260648"/>
            <a:ext cx="6611088" cy="648072"/>
          </a:xfrm>
        </p:spPr>
        <p:txBody>
          <a:bodyPr/>
          <a:lstStyle/>
          <a:p>
            <a:r>
              <a:rPr lang="de-DE" dirty="0"/>
              <a:t>Artikelstamm-Management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/>
              <a:t>Zentraler Verwaltung aller Artikel mit Verknüpfung zu den jeweiligen Lieferanten.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67" y="221977"/>
            <a:ext cx="64077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11560" y="2492896"/>
            <a:ext cx="41044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Die Merkmale enthalten die Warengruppen Ebenen 1 und 2. Dadurch werden die Artikel im der Strukturdarstellung unter der Ebene 2 angeordnet.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Die Artikel stehen zur Anwahl für den Lieferanten und den Einkauf im Warengruppenstrukturbaum zur Verfügung.</a:t>
            </a:r>
          </a:p>
          <a:p>
            <a:pPr marL="342900" indent="-342900">
              <a:spcBef>
                <a:spcPts val="600"/>
              </a:spcBef>
              <a:buClr>
                <a:srgbClr val="D61049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Die Artikel stehen im Modul Beschaffungsmanagement als Auswahl für einen Beschaffungsvorgang zur Verfügung.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9FB007C-FC52-7442-B195-F12A57493C8B}"/>
              </a:ext>
            </a:extLst>
          </p:cNvPr>
          <p:cNvSpPr txBox="1"/>
          <p:nvPr/>
        </p:nvSpPr>
        <p:spPr>
          <a:xfrm>
            <a:off x="5089867" y="2564904"/>
            <a:ext cx="3600400" cy="31547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D61049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Maschinenantrieb</a:t>
            </a:r>
          </a:p>
          <a:p>
            <a:pPr marL="742950" lvl="1" indent="-285750">
              <a:spcBef>
                <a:spcPts val="600"/>
              </a:spcBef>
              <a:buClr>
                <a:srgbClr val="D61049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Linearführung</a:t>
            </a:r>
          </a:p>
          <a:p>
            <a:pPr marL="1200150" lvl="2" indent="-285750">
              <a:spcBef>
                <a:spcPts val="600"/>
              </a:spcBef>
              <a:buClr>
                <a:srgbClr val="D61049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Führungsstange A900-239-01</a:t>
            </a:r>
          </a:p>
          <a:p>
            <a:pPr marL="1200150" lvl="2" indent="-285750">
              <a:spcBef>
                <a:spcPts val="600"/>
              </a:spcBef>
              <a:buClr>
                <a:srgbClr val="D61049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Zahnriemen A900-450-00</a:t>
            </a:r>
          </a:p>
          <a:p>
            <a:pPr marL="1200150" lvl="2" indent="-285750">
              <a:spcBef>
                <a:spcPts val="600"/>
              </a:spcBef>
              <a:buClr>
                <a:srgbClr val="D61049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Lineareinheit A900-600-02</a:t>
            </a:r>
          </a:p>
          <a:p>
            <a:pPr marL="285750" indent="-285750">
              <a:spcBef>
                <a:spcPts val="600"/>
              </a:spcBef>
              <a:buClr>
                <a:srgbClr val="D61049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Steuerungstechnik</a:t>
            </a:r>
          </a:p>
          <a:p>
            <a:pPr marL="742950" lvl="1" indent="-285750">
              <a:spcBef>
                <a:spcPts val="600"/>
              </a:spcBef>
              <a:buClr>
                <a:srgbClr val="D61049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Maschinenausrüstung</a:t>
            </a:r>
          </a:p>
          <a:p>
            <a:pPr marL="1200150" lvl="2" indent="-285750">
              <a:spcBef>
                <a:spcPts val="600"/>
              </a:spcBef>
              <a:buClr>
                <a:srgbClr val="D61049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Näherungsschalter A300-213-00</a:t>
            </a:r>
          </a:p>
          <a:p>
            <a:pPr marL="1200150" lvl="2" indent="-285750">
              <a:spcBef>
                <a:spcPts val="600"/>
              </a:spcBef>
              <a:buClr>
                <a:srgbClr val="D61049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Kabel </a:t>
            </a:r>
            <a:r>
              <a:rPr lang="de-DE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LiYCY</a:t>
            </a: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 2x2x0,5 A300-300-01</a:t>
            </a:r>
          </a:p>
          <a:p>
            <a:pPr marL="1200150" lvl="2" indent="-285750">
              <a:spcBef>
                <a:spcPts val="600"/>
              </a:spcBef>
              <a:buClr>
                <a:srgbClr val="D61049"/>
              </a:buClr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Crimpkontakt</a:t>
            </a: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 A300-231-10</a:t>
            </a:r>
          </a:p>
          <a:p>
            <a:pPr marL="285750" indent="-285750">
              <a:spcBef>
                <a:spcPts val="600"/>
              </a:spcBef>
              <a:buClr>
                <a:srgbClr val="D61049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itchFamily="34" charset="0"/>
                <a:cs typeface="Segoe UI" pitchFamily="34" charset="0"/>
              </a:rPr>
              <a:t>Hilfsmittel</a:t>
            </a:r>
          </a:p>
          <a:p>
            <a:pPr marL="742950" lvl="1" indent="-285750">
              <a:spcBef>
                <a:spcPts val="600"/>
              </a:spcBef>
              <a:buClr>
                <a:srgbClr val="D61049"/>
              </a:buClr>
              <a:buFont typeface="Arial" panose="020B0604020202020204" pitchFamily="34" charset="0"/>
              <a:buChar char="•"/>
            </a:pPr>
            <a:endParaRPr lang="de-DE" sz="1200" dirty="0">
              <a:solidFill>
                <a:prstClr val="black">
                  <a:lumMod val="65000"/>
                  <a:lumOff val="3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084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0" dirty="0"/>
              <a:t>Schnittstellen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0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AD0565"/>
                </a:solidFill>
              </a:rPr>
              <a:t>Vertrauen auch Sie auf unser leistungsstarkes System</a:t>
            </a:r>
            <a:endParaRPr lang="de-DE" b="0" dirty="0">
              <a:solidFill>
                <a:srgbClr val="AD0565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00146" y="1032991"/>
            <a:ext cx="3132140" cy="40011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100" dirty="0">
                <a:solidFill>
                  <a:schemeClr val="bg1">
                    <a:lumMod val="50000"/>
                  </a:schemeClr>
                </a:solidFill>
                <a:effectLst>
                  <a:reflection blurRad="6350" stA="32000" endPos="41000" dist="12700" dir="5400000" sy="-100000" algn="bl" rotWithShape="0"/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Über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effectLst>
                  <a:reflection blurRad="6350" stA="32000" endPos="41000" dist="12700" dir="5400000" sy="-100000" algn="bl" rotWithShape="0"/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18 JAHRE ERFAHRUNG</a:t>
            </a:r>
          </a:p>
        </p:txBody>
      </p:sp>
      <p:sp>
        <p:nvSpPr>
          <p:cNvPr id="6" name="Rechteck 5"/>
          <p:cNvSpPr/>
          <p:nvPr/>
        </p:nvSpPr>
        <p:spPr>
          <a:xfrm>
            <a:off x="611560" y="1772816"/>
            <a:ext cx="5112568" cy="58477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100" dirty="0">
                <a:solidFill>
                  <a:schemeClr val="bg1">
                    <a:lumMod val="50000"/>
                  </a:schemeClr>
                </a:solidFill>
                <a:effectLst>
                  <a:reflection blurRad="6350" stA="32000" endPos="41000" dist="12700" dir="5400000" sy="-100000" algn="bl" rotWithShape="0"/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Über 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effectLst>
                  <a:reflection blurRad="6350" stA="32000" endPos="41000" dist="12700" dir="5400000" sy="-100000" algn="bl" rotWithShape="0"/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75.000 ANWENDER 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  <a:effectLst>
                  <a:reflection blurRad="6350" stA="32000" endPos="41000" dist="12700" dir="5400000" sy="-100000" algn="bl" rotWithShape="0"/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in DE, CH und A</a:t>
            </a:r>
            <a:endParaRPr lang="de-DE" sz="3200" dirty="0">
              <a:solidFill>
                <a:schemeClr val="bg1">
                  <a:lumMod val="50000"/>
                </a:schemeClr>
              </a:solidFill>
              <a:effectLst>
                <a:reflection blurRad="6350" stA="32000" endPos="41000" dist="12700" dir="5400000" sy="-100000" algn="bl" rotWithShape="0"/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00453" y="1484784"/>
            <a:ext cx="80039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cap="all" dirty="0">
                <a:ln w="0"/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</a:rPr>
              <a:t>In der Optimierung und Automatisierung von Geschäftsprozessen.</a:t>
            </a:r>
          </a:p>
        </p:txBody>
      </p:sp>
      <p:sp>
        <p:nvSpPr>
          <p:cNvPr id="9" name="Rechteck 8"/>
          <p:cNvSpPr/>
          <p:nvPr/>
        </p:nvSpPr>
        <p:spPr>
          <a:xfrm>
            <a:off x="611560" y="2348880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cap="all" dirty="0">
                <a:ln w="0"/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</a:rPr>
              <a:t>erleichtern die Lösungen von HCM die Bearbeitung Ihrer täglichen Geschäftsprozesse.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22812D3-9302-4BAC-849F-C8C631C40B9A}"/>
              </a:ext>
            </a:extLst>
          </p:cNvPr>
          <p:cNvSpPr/>
          <p:nvPr/>
        </p:nvSpPr>
        <p:spPr>
          <a:xfrm>
            <a:off x="457200" y="2733600"/>
            <a:ext cx="2582888" cy="40011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dirty="0">
                <a:solidFill>
                  <a:schemeClr val="bg1">
                    <a:lumMod val="50000"/>
                  </a:schemeClr>
                </a:solidFill>
                <a:effectLst>
                  <a:reflection blurRad="6350" stA="32000" endPos="41000" dist="12700" dir="5400000" sy="-100000" algn="bl" rotWithShape="0"/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Facility Management: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C5C91D2-4508-4C4C-9490-A532A8F4B603}"/>
              </a:ext>
            </a:extLst>
          </p:cNvPr>
          <p:cNvSpPr/>
          <p:nvPr/>
        </p:nvSpPr>
        <p:spPr>
          <a:xfrm>
            <a:off x="535267" y="4079812"/>
            <a:ext cx="2476768" cy="40011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dirty="0">
                <a:solidFill>
                  <a:schemeClr val="bg1">
                    <a:lumMod val="50000"/>
                  </a:schemeClr>
                </a:solidFill>
                <a:effectLst>
                  <a:reflection blurRad="6350" stA="32000" endPos="41000" dist="12700" dir="5400000" sy="-100000" algn="bl" rotWithShape="0"/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Öffentlicher Bereich: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7541B91-E09C-4E90-9442-9E5EEB8F394D}"/>
              </a:ext>
            </a:extLst>
          </p:cNvPr>
          <p:cNvSpPr/>
          <p:nvPr/>
        </p:nvSpPr>
        <p:spPr>
          <a:xfrm>
            <a:off x="603844" y="3425980"/>
            <a:ext cx="2436244" cy="40011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dirty="0">
                <a:solidFill>
                  <a:schemeClr val="bg1">
                    <a:lumMod val="50000"/>
                  </a:schemeClr>
                </a:solidFill>
                <a:effectLst>
                  <a:reflection blurRad="6350" stA="32000" endPos="41000" dist="12700" dir="5400000" sy="-100000" algn="bl" rotWithShape="0"/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Fertigungsindustrie: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4CC8CCB-3E9C-4339-A01C-6EE97744CA90}"/>
              </a:ext>
            </a:extLst>
          </p:cNvPr>
          <p:cNvSpPr/>
          <p:nvPr/>
        </p:nvSpPr>
        <p:spPr>
          <a:xfrm>
            <a:off x="1451570" y="5655721"/>
            <a:ext cx="1598323" cy="40011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dirty="0">
                <a:solidFill>
                  <a:schemeClr val="bg1">
                    <a:lumMod val="50000"/>
                  </a:schemeClr>
                </a:solidFill>
                <a:effectLst>
                  <a:reflection blurRad="6350" stA="32000" endPos="41000" dist="12700" dir="5400000" sy="-100000" algn="bl" rotWithShape="0"/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Anlagenbau: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E4551FB7-FC1A-4EBA-9418-1027B9D2D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85" y="4079812"/>
            <a:ext cx="2195249" cy="45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AD169DBA-DB3F-4A8D-B83A-679EDE6B0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5"/>
          <a:stretch/>
        </p:blipFill>
        <p:spPr bwMode="auto">
          <a:xfrm>
            <a:off x="3172240" y="2694425"/>
            <a:ext cx="1785405" cy="55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ACD4AC23-C957-4BC2-BBDB-B95C10B9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18" y="2651055"/>
            <a:ext cx="1568282" cy="48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814E2374-AC79-4BAF-882A-D0892E9F8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249" y="3248355"/>
            <a:ext cx="1911604" cy="66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D8BF06F5-CDAA-4FDF-AE16-26B0C5DDF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27" y="4548478"/>
            <a:ext cx="2192174" cy="56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F603D480-22B0-49F4-B076-A5BF1ED84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053" y="3423418"/>
            <a:ext cx="1964107" cy="52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2246BE00-A262-45EE-80C3-E31477C83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33" y="5586836"/>
            <a:ext cx="2904286" cy="63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Bild 2">
            <a:extLst>
              <a:ext uri="{FF2B5EF4-FFF2-40B4-BE49-F238E27FC236}">
                <a16:creationId xmlns:a16="http://schemas.microsoft.com/office/drawing/2014/main" id="{AFF0AD61-B52C-4CAE-84D0-81374220E1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49" y="5040413"/>
            <a:ext cx="1590050" cy="545541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EC27387F-8FB1-4FB6-9C72-A6BCE203E1FA}"/>
              </a:ext>
            </a:extLst>
          </p:cNvPr>
          <p:cNvSpPr/>
          <p:nvPr/>
        </p:nvSpPr>
        <p:spPr>
          <a:xfrm>
            <a:off x="875200" y="4622404"/>
            <a:ext cx="2164888" cy="40011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dirty="0">
                <a:solidFill>
                  <a:schemeClr val="bg1">
                    <a:lumMod val="50000"/>
                  </a:schemeClr>
                </a:solidFill>
                <a:effectLst>
                  <a:reflection blurRad="6350" stA="32000" endPos="41000" dist="12700" dir="5400000" sy="-100000" algn="bl" rotWithShape="0"/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Energieversorger: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BC90CD8-411A-47DF-A780-DBD9C26A1819}"/>
              </a:ext>
            </a:extLst>
          </p:cNvPr>
          <p:cNvSpPr/>
          <p:nvPr/>
        </p:nvSpPr>
        <p:spPr>
          <a:xfrm>
            <a:off x="961373" y="5113129"/>
            <a:ext cx="2088520" cy="40011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dirty="0">
                <a:solidFill>
                  <a:schemeClr val="bg1">
                    <a:lumMod val="50000"/>
                  </a:schemeClr>
                </a:solidFill>
                <a:effectLst>
                  <a:reflection blurRad="6350" stA="32000" endPos="41000" dist="12700" dir="5400000" sy="-100000" algn="bl" rotWithShape="0"/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Pharmaindustrie:</a:t>
            </a:r>
          </a:p>
        </p:txBody>
      </p:sp>
      <p:pic>
        <p:nvPicPr>
          <p:cNvPr id="26" name="Picture 2" descr="https://www.frima-online.com/fs5f/media/layout/images/frima_logo.png">
            <a:extLst>
              <a:ext uri="{FF2B5EF4-FFF2-40B4-BE49-F238E27FC236}">
                <a16:creationId xmlns:a16="http://schemas.microsoft.com/office/drawing/2014/main" id="{429F5073-6470-48B4-B9F7-422530922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295" y="3275326"/>
            <a:ext cx="1645171" cy="6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9E6E0A62-C260-4FD7-9140-B0C86ABF4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621" y="2622448"/>
            <a:ext cx="1578970" cy="63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ild 2">
            <a:extLst>
              <a:ext uri="{FF2B5EF4-FFF2-40B4-BE49-F238E27FC236}">
                <a16:creationId xmlns:a16="http://schemas.microsoft.com/office/drawing/2014/main" id="{D75C3185-7FCF-42BD-8BEF-F39196F77A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67" y="3980265"/>
            <a:ext cx="2044033" cy="64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996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Schnittstellen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dirty="0"/>
              <a:t>Die HCM Lösungen sind flexibel koppelbar an bestehende Systeme wie ERP-Lösungen, CRM-Systeme oder sonstige Applikationen.</a:t>
            </a:r>
          </a:p>
          <a:p>
            <a:pPr marL="0" indent="0">
              <a:buNone/>
            </a:pPr>
            <a:r>
              <a:rPr lang="de-DE" sz="1600" dirty="0"/>
              <a:t>Je nach gewünschtem Grad der Automatisierung und Integration bestehen unterschiedliche Anbindungsmöglichkeiten zum Datenaustausch:</a:t>
            </a:r>
          </a:p>
          <a:p>
            <a:pPr marL="0" indent="0">
              <a:buNone/>
            </a:pPr>
            <a:endParaRPr lang="de-DE" sz="1600" dirty="0"/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Einfacher Datenimport/ Export von definierten </a:t>
            </a:r>
            <a:r>
              <a:rPr lang="de-DE" sz="1600" dirty="0" err="1"/>
              <a:t>xml</a:t>
            </a:r>
            <a:r>
              <a:rPr lang="de-DE" sz="1600" dirty="0"/>
              <a:t>, </a:t>
            </a:r>
            <a:r>
              <a:rPr lang="de-DE" sz="1600" dirty="0" err="1"/>
              <a:t>csv</a:t>
            </a:r>
            <a:r>
              <a:rPr lang="de-DE" sz="1600" dirty="0"/>
              <a:t>-Dateien o.ä. mittels definiertem Regelwerk durch Agenten.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Direktes Lesen und Schreiben in einer Datenbank mittels JDBC-Connector.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Schnittstellenkopplung zum dynamischen Datenaustausch via Webservices.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Erweiterte Entwicklerschnittstelle (API) zur Einbindung zusätzlicher Anwenderszenarien.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"/>
          <a:stretch/>
        </p:blipFill>
        <p:spPr bwMode="auto">
          <a:xfrm>
            <a:off x="2987824" y="4509120"/>
            <a:ext cx="3581400" cy="193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546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0" dirty="0"/>
              <a:t>Lieferantenmanagement-Ablaufskizze mit ERP Integration</a:t>
            </a:r>
          </a:p>
        </p:txBody>
      </p:sp>
      <p:sp>
        <p:nvSpPr>
          <p:cNvPr id="5" name="Richtungspfeil 4"/>
          <p:cNvSpPr/>
          <p:nvPr/>
        </p:nvSpPr>
        <p:spPr>
          <a:xfrm>
            <a:off x="611560" y="1844824"/>
            <a:ext cx="6912768" cy="936104"/>
          </a:xfrm>
          <a:prstGeom prst="homePlate">
            <a:avLst>
              <a:gd name="adj" fmla="val 1706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Lieferant</a:t>
            </a:r>
          </a:p>
        </p:txBody>
      </p:sp>
      <p:sp>
        <p:nvSpPr>
          <p:cNvPr id="6" name="Richtungspfeil 5"/>
          <p:cNvSpPr/>
          <p:nvPr/>
        </p:nvSpPr>
        <p:spPr>
          <a:xfrm>
            <a:off x="611560" y="2780928"/>
            <a:ext cx="6912768" cy="1656184"/>
          </a:xfrm>
          <a:prstGeom prst="homePlate">
            <a:avLst>
              <a:gd name="adj" fmla="val 102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LM-</a:t>
            </a:r>
          </a:p>
          <a:p>
            <a:r>
              <a:rPr lang="de-DE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Lösung</a:t>
            </a:r>
          </a:p>
        </p:txBody>
      </p:sp>
      <p:sp>
        <p:nvSpPr>
          <p:cNvPr id="7" name="Richtungspfeil 6"/>
          <p:cNvSpPr/>
          <p:nvPr/>
        </p:nvSpPr>
        <p:spPr>
          <a:xfrm>
            <a:off x="611560" y="5013176"/>
            <a:ext cx="6912768" cy="936104"/>
          </a:xfrm>
          <a:prstGeom prst="homePlate">
            <a:avLst>
              <a:gd name="adj" fmla="val 1819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ERP-</a:t>
            </a:r>
          </a:p>
          <a:p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</a:t>
            </a:r>
          </a:p>
        </p:txBody>
      </p:sp>
      <p:sp>
        <p:nvSpPr>
          <p:cNvPr id="12" name="Rechteck 11"/>
          <p:cNvSpPr/>
          <p:nvPr/>
        </p:nvSpPr>
        <p:spPr>
          <a:xfrm>
            <a:off x="1433123" y="5085184"/>
            <a:ext cx="648072" cy="792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Initial-Import</a:t>
            </a:r>
          </a:p>
        </p:txBody>
      </p:sp>
      <p:sp>
        <p:nvSpPr>
          <p:cNvPr id="13" name="Rechteck 12"/>
          <p:cNvSpPr/>
          <p:nvPr/>
        </p:nvSpPr>
        <p:spPr>
          <a:xfrm>
            <a:off x="1835695" y="3140968"/>
            <a:ext cx="1218549" cy="9361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t"/>
          <a:lstStyle/>
          <a:p>
            <a:pPr algn="ctr"/>
            <a:r>
              <a:rPr lang="de-DE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Freigabe</a:t>
            </a:r>
          </a:p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Materialgruppen  </a:t>
            </a:r>
          </a:p>
          <a:p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 Klassifizierung</a:t>
            </a:r>
          </a:p>
        </p:txBody>
      </p:sp>
      <p:cxnSp>
        <p:nvCxnSpPr>
          <p:cNvPr id="15" name="Gewinkelte Verbindung 14"/>
          <p:cNvCxnSpPr>
            <a:stCxn id="12" idx="0"/>
            <a:endCxn id="18" idx="1"/>
          </p:cNvCxnSpPr>
          <p:nvPr/>
        </p:nvCxnSpPr>
        <p:spPr>
          <a:xfrm rot="5400000" flipH="1" flipV="1">
            <a:off x="458071" y="3629966"/>
            <a:ext cx="2754306" cy="156131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1913290" y="2096852"/>
            <a:ext cx="1002525" cy="4680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Onboarding</a:t>
            </a:r>
            <a:endParaRPr lang="de-D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Gerade Verbindung mit Pfeil 23"/>
          <p:cNvCxnSpPr>
            <a:stCxn id="18" idx="2"/>
          </p:cNvCxnSpPr>
          <p:nvPr/>
        </p:nvCxnSpPr>
        <p:spPr>
          <a:xfrm flipH="1">
            <a:off x="2414552" y="2564904"/>
            <a:ext cx="1" cy="554045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2051719" y="5085184"/>
            <a:ext cx="1008112" cy="7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t"/>
          <a:lstStyle/>
          <a:p>
            <a:pPr algn="ctr"/>
            <a: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Lieferanten-anlage/ Verknüpfung </a:t>
            </a:r>
            <a:endParaRPr lang="de-DE" sz="11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Gerade Verbindung mit Pfeil 26"/>
          <p:cNvCxnSpPr>
            <a:endCxn id="25" idx="0"/>
          </p:cNvCxnSpPr>
          <p:nvPr/>
        </p:nvCxnSpPr>
        <p:spPr>
          <a:xfrm>
            <a:off x="2555775" y="4077072"/>
            <a:ext cx="0" cy="100811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611558" y="1198241"/>
            <a:ext cx="3117609" cy="523220"/>
          </a:xfrm>
          <a:prstGeom prst="rect">
            <a:avLst/>
          </a:prstGeom>
          <a:noFill/>
          <a:ln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Zulassung</a:t>
            </a:r>
          </a:p>
          <a:p>
            <a:pPr algn="ctr"/>
            <a:endParaRPr lang="de-DE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962056" y="1198241"/>
            <a:ext cx="2266127" cy="523220"/>
          </a:xfrm>
          <a:prstGeom prst="rect">
            <a:avLst/>
          </a:prstGeom>
          <a:noFill/>
          <a:ln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Bewertung &amp; Entwicklung</a:t>
            </a:r>
          </a:p>
          <a:p>
            <a:pPr algn="ctr"/>
            <a:endParaRPr lang="de-DE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3988625" y="3140968"/>
            <a:ext cx="2239558" cy="4893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t"/>
          <a:lstStyle/>
          <a:p>
            <a:pPr algn="ctr"/>
            <a:r>
              <a:rPr lang="de-DE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Bewertung 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Softfacts, </a:t>
            </a:r>
            <a:r>
              <a:rPr lang="de-DE" sz="10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Hardfacts</a:t>
            </a:r>
            <a:endParaRPr lang="de-DE" sz="1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3961672" y="2096852"/>
            <a:ext cx="1176958" cy="46805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Qualitätsdaten</a:t>
            </a:r>
          </a:p>
          <a:p>
            <a:pPr algn="ctr"/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??</a:t>
            </a:r>
          </a:p>
        </p:txBody>
      </p:sp>
      <p:cxnSp>
        <p:nvCxnSpPr>
          <p:cNvPr id="47" name="Gerade Verbindung mit Pfeil 46"/>
          <p:cNvCxnSpPr>
            <a:stCxn id="46" idx="2"/>
          </p:cNvCxnSpPr>
          <p:nvPr/>
        </p:nvCxnSpPr>
        <p:spPr>
          <a:xfrm>
            <a:off x="4550151" y="2564904"/>
            <a:ext cx="0" cy="554045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49"/>
          <p:cNvSpPr/>
          <p:nvPr/>
        </p:nvSpPr>
        <p:spPr>
          <a:xfrm>
            <a:off x="5220071" y="2096852"/>
            <a:ext cx="1008112" cy="4680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KPIs</a:t>
            </a:r>
          </a:p>
        </p:txBody>
      </p:sp>
      <p:cxnSp>
        <p:nvCxnSpPr>
          <p:cNvPr id="51" name="Gerade Verbindung mit Pfeil 50"/>
          <p:cNvCxnSpPr>
            <a:endCxn id="50" idx="2"/>
          </p:cNvCxnSpPr>
          <p:nvPr/>
        </p:nvCxnSpPr>
        <p:spPr>
          <a:xfrm flipV="1">
            <a:off x="5724127" y="2564904"/>
            <a:ext cx="0" cy="554045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/>
          <p:cNvSpPr/>
          <p:nvPr/>
        </p:nvSpPr>
        <p:spPr>
          <a:xfrm>
            <a:off x="4571999" y="5085184"/>
            <a:ext cx="1121429" cy="7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Export</a:t>
            </a:r>
          </a:p>
          <a:p>
            <a:pPr marL="171450" indent="-171450">
              <a:buFontTx/>
              <a:buChar char="-"/>
            </a:pP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Ppm</a:t>
            </a:r>
          </a:p>
          <a:p>
            <a:pPr marL="171450" indent="-171450">
              <a:buFontTx/>
              <a:buChar char="-"/>
            </a:pP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Termintreue</a:t>
            </a:r>
          </a:p>
          <a:p>
            <a:pPr marL="171450" indent="-171450">
              <a:buFontTx/>
              <a:buChar char="-"/>
            </a:pP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Mengentreue</a:t>
            </a:r>
          </a:p>
          <a:p>
            <a:pPr marL="171450" indent="-171450">
              <a:buFontTx/>
              <a:buChar char="-"/>
            </a:pPr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</p:txBody>
      </p:sp>
      <p:cxnSp>
        <p:nvCxnSpPr>
          <p:cNvPr id="63" name="Gerade Verbindung mit Pfeil 62"/>
          <p:cNvCxnSpPr>
            <a:stCxn id="59" idx="0"/>
          </p:cNvCxnSpPr>
          <p:nvPr/>
        </p:nvCxnSpPr>
        <p:spPr>
          <a:xfrm flipV="1">
            <a:off x="5132714" y="4077072"/>
            <a:ext cx="0" cy="100811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hteck 66"/>
          <p:cNvSpPr/>
          <p:nvPr/>
        </p:nvSpPr>
        <p:spPr>
          <a:xfrm>
            <a:off x="3988625" y="3630313"/>
            <a:ext cx="2210982" cy="44675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Maßnahmen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7587095" y="1207369"/>
            <a:ext cx="1449401" cy="523220"/>
          </a:xfrm>
          <a:prstGeom prst="rect">
            <a:avLst/>
          </a:prstGeom>
          <a:noFill/>
          <a:ln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Verwaltung &amp; Controlling</a:t>
            </a:r>
          </a:p>
        </p:txBody>
      </p:sp>
      <p:sp>
        <p:nvSpPr>
          <p:cNvPr id="39" name="Rechteck 38"/>
          <p:cNvSpPr/>
          <p:nvPr/>
        </p:nvSpPr>
        <p:spPr>
          <a:xfrm>
            <a:off x="3054245" y="3140968"/>
            <a:ext cx="674923" cy="936104"/>
          </a:xfrm>
          <a:prstGeom prst="rect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3009089" y="2096852"/>
            <a:ext cx="720079" cy="4680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Self</a:t>
            </a:r>
            <a:r>
              <a:rPr lang="de-DE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-Service</a:t>
            </a:r>
          </a:p>
        </p:txBody>
      </p:sp>
      <p:cxnSp>
        <p:nvCxnSpPr>
          <p:cNvPr id="57" name="Gerade Verbindung mit Pfeil 56"/>
          <p:cNvCxnSpPr/>
          <p:nvPr/>
        </p:nvCxnSpPr>
        <p:spPr>
          <a:xfrm flipH="1">
            <a:off x="3375738" y="2415178"/>
            <a:ext cx="1" cy="73150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/>
          <p:cNvSpPr/>
          <p:nvPr/>
        </p:nvSpPr>
        <p:spPr>
          <a:xfrm>
            <a:off x="3095903" y="5085228"/>
            <a:ext cx="612000" cy="7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t"/>
          <a:lstStyle/>
          <a:p>
            <a:pPr algn="ctr"/>
            <a:r>
              <a:rPr lang="de-DE" sz="11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Update</a:t>
            </a:r>
            <a:endParaRPr lang="de-DE" sz="11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0" name="Gerade Verbindung mit Pfeil 59"/>
          <p:cNvCxnSpPr>
            <a:endCxn id="58" idx="0"/>
          </p:cNvCxnSpPr>
          <p:nvPr/>
        </p:nvCxnSpPr>
        <p:spPr>
          <a:xfrm>
            <a:off x="3401903" y="4077072"/>
            <a:ext cx="0" cy="1008156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 rot="7854299">
            <a:off x="3174455" y="3386946"/>
            <a:ext cx="374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sym typeface="Wingdings 3"/>
              </a:rPr>
              <a:t>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5" name="Flussdiagramm: Prozess 64"/>
          <p:cNvSpPr/>
          <p:nvPr/>
        </p:nvSpPr>
        <p:spPr>
          <a:xfrm>
            <a:off x="7614003" y="1810061"/>
            <a:ext cx="846430" cy="4104456"/>
          </a:xfrm>
          <a:prstGeom prst="flowChartProcess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Lieferantenprofil</a:t>
            </a:r>
          </a:p>
          <a:p>
            <a:pPr algn="ctr"/>
            <a:r>
              <a:rPr lang="de-DE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(360° Stammdaten)</a:t>
            </a:r>
          </a:p>
        </p:txBody>
      </p:sp>
      <p:sp>
        <p:nvSpPr>
          <p:cNvPr id="66" name="Flussdiagramm: Prozess 65"/>
          <p:cNvSpPr/>
          <p:nvPr/>
        </p:nvSpPr>
        <p:spPr>
          <a:xfrm>
            <a:off x="8532441" y="1810061"/>
            <a:ext cx="504056" cy="4104456"/>
          </a:xfrm>
          <a:prstGeom prst="flowChartProcess">
            <a:avLst/>
          </a:prstGeom>
          <a:solidFill>
            <a:schemeClr val="tx1">
              <a:lumMod val="50000"/>
              <a:lumOff val="5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Reporting</a:t>
            </a:r>
            <a:r>
              <a:rPr lang="de-DE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804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eck 43"/>
          <p:cNvSpPr/>
          <p:nvPr/>
        </p:nvSpPr>
        <p:spPr>
          <a:xfrm>
            <a:off x="4523287" y="1556792"/>
            <a:ext cx="1790279" cy="4392488"/>
          </a:xfrm>
          <a:prstGeom prst="rect">
            <a:avLst/>
          </a:prstGeom>
          <a:solidFill>
            <a:srgbClr val="990033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Beispiel Einbindung HCM LM in bestehende SAP Umgebung</a:t>
            </a:r>
          </a:p>
        </p:txBody>
      </p:sp>
      <p:sp>
        <p:nvSpPr>
          <p:cNvPr id="4" name="Zylinder 3"/>
          <p:cNvSpPr/>
          <p:nvPr/>
        </p:nvSpPr>
        <p:spPr>
          <a:xfrm>
            <a:off x="568978" y="2584420"/>
            <a:ext cx="1771734" cy="628556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egoe UI Light" panose="020B0502040204020203" pitchFamily="34" charset="0"/>
            </a:endParaRPr>
          </a:p>
        </p:txBody>
      </p:sp>
      <p:sp>
        <p:nvSpPr>
          <p:cNvPr id="8" name="Zylinder 7"/>
          <p:cNvSpPr/>
          <p:nvPr/>
        </p:nvSpPr>
        <p:spPr>
          <a:xfrm>
            <a:off x="4716016" y="3614540"/>
            <a:ext cx="1441120" cy="1008112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Segoe UI Light" panose="020B0502040204020203" pitchFamily="34" charset="0"/>
              </a:rPr>
              <a:t>HCM Server </a:t>
            </a:r>
          </a:p>
        </p:txBody>
      </p:sp>
      <p:sp>
        <p:nvSpPr>
          <p:cNvPr id="10" name="Zylinder 9"/>
          <p:cNvSpPr/>
          <p:nvPr/>
        </p:nvSpPr>
        <p:spPr>
          <a:xfrm>
            <a:off x="4716016" y="1978145"/>
            <a:ext cx="1441120" cy="968851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Segoe UI Light" panose="020B0502040204020203" pitchFamily="34" charset="0"/>
              </a:rPr>
              <a:t>HCM Datenbank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3" y="3361747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r="5128"/>
          <a:stretch/>
        </p:blipFill>
        <p:spPr bwMode="auto">
          <a:xfrm>
            <a:off x="639756" y="3629933"/>
            <a:ext cx="2017058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11559" y="5342947"/>
            <a:ext cx="216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Segoe UI Light" panose="020B0502040204020203" pitchFamily="34" charset="0"/>
              </a:rPr>
              <a:t>Customer Client-PCs</a:t>
            </a:r>
          </a:p>
        </p:txBody>
      </p:sp>
      <p:sp>
        <p:nvSpPr>
          <p:cNvPr id="12" name="Rechteck 11"/>
          <p:cNvSpPr/>
          <p:nvPr/>
        </p:nvSpPr>
        <p:spPr>
          <a:xfrm>
            <a:off x="352557" y="1556792"/>
            <a:ext cx="2779283" cy="439248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352557" y="1052736"/>
            <a:ext cx="256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Firewall Kunde</a:t>
            </a:r>
          </a:p>
        </p:txBody>
      </p:sp>
      <p:sp>
        <p:nvSpPr>
          <p:cNvPr id="16" name="Zylinder 15"/>
          <p:cNvSpPr/>
          <p:nvPr/>
        </p:nvSpPr>
        <p:spPr>
          <a:xfrm>
            <a:off x="568018" y="2119379"/>
            <a:ext cx="1771734" cy="628556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Segoe UI Light" panose="020B0502040204020203" pitchFamily="34" charset="0"/>
              </a:rPr>
              <a:t>SAP System</a:t>
            </a:r>
          </a:p>
        </p:txBody>
      </p:sp>
      <p:sp>
        <p:nvSpPr>
          <p:cNvPr id="18" name="Zylinder 17"/>
          <p:cNvSpPr/>
          <p:nvPr/>
        </p:nvSpPr>
        <p:spPr>
          <a:xfrm>
            <a:off x="568580" y="1663867"/>
            <a:ext cx="1771734" cy="628556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egoe UI Light" panose="020B0502040204020203" pitchFamily="34" charset="0"/>
            </a:endParaRPr>
          </a:p>
        </p:txBody>
      </p:sp>
      <p:cxnSp>
        <p:nvCxnSpPr>
          <p:cNvPr id="14" name="Gerade Verbindung mit Pfeil 13"/>
          <p:cNvCxnSpPr>
            <a:stCxn id="27" idx="0"/>
          </p:cNvCxnSpPr>
          <p:nvPr/>
        </p:nvCxnSpPr>
        <p:spPr>
          <a:xfrm flipV="1">
            <a:off x="2987823" y="2409748"/>
            <a:ext cx="1728193" cy="1"/>
          </a:xfrm>
          <a:prstGeom prst="straightConnector1">
            <a:avLst/>
          </a:prstGeom>
          <a:ln w="34925">
            <a:solidFill>
              <a:srgbClr val="9900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2987823" y="4205996"/>
            <a:ext cx="1728193" cy="0"/>
          </a:xfrm>
          <a:prstGeom prst="straightConnector1">
            <a:avLst/>
          </a:prstGeom>
          <a:ln w="34925">
            <a:solidFill>
              <a:srgbClr val="9900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rapezoid 26"/>
          <p:cNvSpPr/>
          <p:nvPr/>
        </p:nvSpPr>
        <p:spPr>
          <a:xfrm rot="5400000">
            <a:off x="2026855" y="2013704"/>
            <a:ext cx="1129847" cy="792088"/>
          </a:xfrm>
          <a:prstGeom prst="trapezoid">
            <a:avLst>
              <a:gd name="adj" fmla="val 15290"/>
            </a:avLst>
          </a:prstGeom>
          <a:solidFill>
            <a:schemeClr val="bg1">
              <a:lumMod val="65000"/>
            </a:schemeClr>
          </a:solidFill>
          <a:ln w="1587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Aft>
                <a:spcPts val="400"/>
              </a:spcAft>
            </a:pPr>
            <a:r>
              <a:rPr lang="de-DE" sz="1400" dirty="0">
                <a:latin typeface="Segoe UI Light" panose="020B0502040204020203" pitchFamily="34" charset="0"/>
              </a:rPr>
              <a:t>BAPI</a:t>
            </a:r>
          </a:p>
          <a:p>
            <a:pPr algn="ctr">
              <a:spcAft>
                <a:spcPts val="400"/>
              </a:spcAft>
            </a:pPr>
            <a:r>
              <a:rPr lang="de-DE" sz="1400" dirty="0" err="1">
                <a:latin typeface="Segoe UI Light" panose="020B0502040204020203" pitchFamily="34" charset="0"/>
              </a:rPr>
              <a:t>iDocs</a:t>
            </a:r>
            <a:endParaRPr lang="de-DE" sz="1400" dirty="0">
              <a:latin typeface="Segoe UI Light" panose="020B0502040204020203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de-DE" sz="1400" dirty="0">
                <a:latin typeface="Segoe UI Light" panose="020B0502040204020203" pitchFamily="34" charset="0"/>
              </a:rPr>
              <a:t>XML</a:t>
            </a:r>
          </a:p>
          <a:p>
            <a:pPr algn="ctr"/>
            <a:r>
              <a:rPr lang="de-DE" sz="1400" dirty="0">
                <a:latin typeface="Segoe UI Light" panose="020B0502040204020203" pitchFamily="34" charset="0"/>
              </a:rPr>
              <a:t>CSV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4763533" y="3131676"/>
            <a:ext cx="132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9900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DMZ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3202652" y="2040417"/>
            <a:ext cx="1320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VPN</a:t>
            </a:r>
          </a:p>
          <a:p>
            <a:pPr algn="ctr"/>
            <a:endParaRPr lang="de-DE" sz="14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3131840" y="3631072"/>
            <a:ext cx="1505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4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de-DE" sz="14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Single </a:t>
            </a:r>
            <a:r>
              <a:rPr lang="de-DE" sz="1400" b="1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Sign</a:t>
            </a:r>
            <a:r>
              <a:rPr lang="de-DE" sz="14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</a:t>
            </a:r>
          </a:p>
          <a:p>
            <a:pPr algn="ctr"/>
            <a:endParaRPr lang="de-DE" sz="14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rapezoid 48"/>
          <p:cNvSpPr/>
          <p:nvPr/>
        </p:nvSpPr>
        <p:spPr>
          <a:xfrm>
            <a:off x="6469997" y="2078741"/>
            <a:ext cx="1342363" cy="2506438"/>
          </a:xfrm>
          <a:prstGeom prst="trapezoid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108000" rIns="0" bIns="0" rtlCol="0" anchor="t" anchorCtr="0"/>
          <a:lstStyle/>
          <a:p>
            <a:pPr algn="ctr">
              <a:spcBef>
                <a:spcPts val="600"/>
              </a:spcBef>
            </a:pPr>
            <a:r>
              <a:rPr lang="de-DE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Lieferanten-</a:t>
            </a:r>
          </a:p>
          <a:p>
            <a:pPr algn="ctr"/>
            <a:r>
              <a:rPr lang="de-DE" sz="16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portal</a:t>
            </a:r>
            <a:endParaRPr lang="de-DE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1" b="99510" l="4902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99" y="2910946"/>
            <a:ext cx="338187" cy="3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5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405" y="2898698"/>
            <a:ext cx="382347" cy="38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12" y="3400391"/>
            <a:ext cx="377160" cy="37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88046"/>
            <a:ext cx="535347" cy="40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hteck 53"/>
          <p:cNvSpPr/>
          <p:nvPr/>
        </p:nvSpPr>
        <p:spPr>
          <a:xfrm>
            <a:off x="208540" y="1016732"/>
            <a:ext cx="7747836" cy="522058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8" name="Gewinkelte Verbindung 47"/>
          <p:cNvCxnSpPr>
            <a:stCxn id="10" idx="4"/>
            <a:endCxn id="49" idx="1"/>
          </p:cNvCxnSpPr>
          <p:nvPr/>
        </p:nvCxnSpPr>
        <p:spPr>
          <a:xfrm>
            <a:off x="6157136" y="2462571"/>
            <a:ext cx="312861" cy="869389"/>
          </a:xfrm>
          <a:prstGeom prst="bentConnector3">
            <a:avLst/>
          </a:prstGeom>
          <a:ln w="34925">
            <a:solidFill>
              <a:srgbClr val="9900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winkelte Verbindung 50"/>
          <p:cNvCxnSpPr>
            <a:stCxn id="8" idx="4"/>
            <a:endCxn id="49" idx="1"/>
          </p:cNvCxnSpPr>
          <p:nvPr/>
        </p:nvCxnSpPr>
        <p:spPr>
          <a:xfrm flipV="1">
            <a:off x="6157136" y="3331960"/>
            <a:ext cx="312861" cy="786636"/>
          </a:xfrm>
          <a:prstGeom prst="bentConnector3">
            <a:avLst/>
          </a:prstGeom>
          <a:ln w="34925">
            <a:solidFill>
              <a:srgbClr val="990033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4" descr="http://www.google.de/url?source=imglanding&amp;ct=img&amp;q=http://xoo.me/template/8738/p16nv2l376rcc5331sun1f3316k29-details.jpg&amp;sa=X&amp;ei=vVd1VePQAYbkUYH9goAD&amp;ved=0CAkQ8wc&amp;usg=AFQjCNEdBBZNf2hzoE-HWAA-UefogNbKww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91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33" t="27331" r="24004" b="50000"/>
          <a:stretch/>
        </p:blipFill>
        <p:spPr bwMode="auto">
          <a:xfrm>
            <a:off x="8378642" y="2001151"/>
            <a:ext cx="581939" cy="71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://www.google.de/url?source=imglanding&amp;ct=img&amp;q=http://xoo.me/template/8738/p16nv2l376rcc5331sun1f3316k29-details.jpg&amp;sa=X&amp;ei=vVd1VePQAYbkUYH9goAD&amp;ved=0CAkQ8wc&amp;usg=AFQjCNEdBBZNf2hzoE-HWAA-UefogNbKww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25439" l="17167" r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06" r="62469" b="76007"/>
          <a:stretch/>
        </p:blipFill>
        <p:spPr bwMode="auto">
          <a:xfrm>
            <a:off x="8311225" y="2885029"/>
            <a:ext cx="688718" cy="75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ttp://www.google.de/url?source=imglanding&amp;ct=img&amp;q=http://xoo.me/template/8738/p16nv2l376rcc5331sun1f3316k29-details.jpg&amp;sa=X&amp;ei=vVd1VePQAYbkUYH9goAD&amp;ved=0CAkQ8wc&amp;usg=AFQjCNEdBBZNf2hzoE-HWAA-UefogNbKww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25000" l="80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852" r="5449" b="77026"/>
          <a:stretch/>
        </p:blipFill>
        <p:spPr bwMode="auto">
          <a:xfrm>
            <a:off x="8404988" y="3853402"/>
            <a:ext cx="529249" cy="72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feld 62"/>
          <p:cNvSpPr txBox="1"/>
          <p:nvPr/>
        </p:nvSpPr>
        <p:spPr>
          <a:xfrm>
            <a:off x="7884368" y="141277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Lieferanten</a:t>
            </a:r>
          </a:p>
        </p:txBody>
      </p:sp>
      <p:cxnSp>
        <p:nvCxnSpPr>
          <p:cNvPr id="69" name="Gewinkelte Verbindung 68"/>
          <p:cNvCxnSpPr>
            <a:stCxn id="49" idx="3"/>
            <a:endCxn id="60" idx="1"/>
          </p:cNvCxnSpPr>
          <p:nvPr/>
        </p:nvCxnSpPr>
        <p:spPr>
          <a:xfrm flipV="1">
            <a:off x="7812360" y="2360176"/>
            <a:ext cx="566282" cy="971784"/>
          </a:xfrm>
          <a:prstGeom prst="bentConnector3">
            <a:avLst>
              <a:gd name="adj1" fmla="val 50000"/>
            </a:avLst>
          </a:prstGeom>
          <a:ln w="34925">
            <a:solidFill>
              <a:srgbClr val="9900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winkelte Verbindung 76"/>
          <p:cNvCxnSpPr>
            <a:stCxn id="49" idx="3"/>
            <a:endCxn id="62" idx="1"/>
          </p:cNvCxnSpPr>
          <p:nvPr/>
        </p:nvCxnSpPr>
        <p:spPr>
          <a:xfrm>
            <a:off x="7812360" y="3331960"/>
            <a:ext cx="592628" cy="885305"/>
          </a:xfrm>
          <a:prstGeom prst="bentConnector3">
            <a:avLst>
              <a:gd name="adj1" fmla="val 50000"/>
            </a:avLst>
          </a:prstGeom>
          <a:ln w="34925">
            <a:solidFill>
              <a:srgbClr val="9900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/>
          <p:nvPr/>
        </p:nvCxnSpPr>
        <p:spPr>
          <a:xfrm flipV="1">
            <a:off x="7812360" y="3331959"/>
            <a:ext cx="613501" cy="2"/>
          </a:xfrm>
          <a:prstGeom prst="straightConnector1">
            <a:avLst/>
          </a:prstGeom>
          <a:ln w="34925">
            <a:solidFill>
              <a:srgbClr val="9900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rapezoid 35"/>
          <p:cNvSpPr/>
          <p:nvPr/>
        </p:nvSpPr>
        <p:spPr>
          <a:xfrm rot="5400000">
            <a:off x="2188873" y="3992506"/>
            <a:ext cx="1129847" cy="468051"/>
          </a:xfrm>
          <a:prstGeom prst="trapezoid">
            <a:avLst>
              <a:gd name="adj" fmla="val 15290"/>
            </a:avLst>
          </a:prstGeom>
          <a:solidFill>
            <a:schemeClr val="bg1">
              <a:lumMod val="65000"/>
            </a:schemeClr>
          </a:solidFill>
          <a:ln w="1587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LDAP</a:t>
            </a:r>
          </a:p>
        </p:txBody>
      </p:sp>
    </p:spTree>
    <p:extLst>
      <p:ext uri="{BB962C8B-B14F-4D97-AF65-F5344CB8AC3E}">
        <p14:creationId xmlns:p14="http://schemas.microsoft.com/office/powerpoint/2010/main" val="42851259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SAP Datenextraktion: Bsp. Qualitätsdaten</a:t>
            </a: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90" y="1052736"/>
            <a:ext cx="7006342" cy="3888430"/>
          </a:xfrm>
          <a:prstGeom prst="rect">
            <a:avLst/>
          </a:prstGeom>
        </p:spPr>
      </p:pic>
      <p:sp>
        <p:nvSpPr>
          <p:cNvPr id="27" name="Rechteck 26"/>
          <p:cNvSpPr/>
          <p:nvPr/>
        </p:nvSpPr>
        <p:spPr>
          <a:xfrm>
            <a:off x="1071689" y="2276872"/>
            <a:ext cx="6521973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90" y="2420888"/>
            <a:ext cx="6555266" cy="1496838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1071689" y="5212622"/>
            <a:ext cx="52089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Exportfunktion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Daten können per </a:t>
            </a:r>
            <a:r>
              <a:rPr lang="de-DE" sz="1400" dirty="0" err="1"/>
              <a:t>Copy&amp;Paste</a:t>
            </a:r>
            <a:r>
              <a:rPr lang="de-DE" sz="1400" dirty="0"/>
              <a:t> direkt in Excel übertragen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Formeleditor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Navigierbar zum Originaldatensatz</a:t>
            </a:r>
          </a:p>
        </p:txBody>
      </p:sp>
    </p:spTree>
    <p:extLst>
      <p:ext uri="{BB962C8B-B14F-4D97-AF65-F5344CB8AC3E}">
        <p14:creationId xmlns:p14="http://schemas.microsoft.com/office/powerpoint/2010/main" val="31755617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2348880"/>
            <a:ext cx="5678282" cy="770722"/>
          </a:xfrm>
        </p:spPr>
        <p:txBody>
          <a:bodyPr>
            <a:normAutofit fontScale="90000"/>
          </a:bodyPr>
          <a:lstStyle/>
          <a:p>
            <a:r>
              <a:rPr lang="de-DE" b="0" dirty="0">
                <a:solidFill>
                  <a:srgbClr val="AD0565"/>
                </a:solidFill>
              </a:rPr>
              <a:t>Ihr individuelles </a:t>
            </a:r>
            <a:br>
              <a:rPr lang="de-DE" b="0" dirty="0">
                <a:solidFill>
                  <a:srgbClr val="AD0565"/>
                </a:solidFill>
              </a:rPr>
            </a:br>
            <a:r>
              <a:rPr lang="de-DE" b="0" dirty="0">
                <a:solidFill>
                  <a:srgbClr val="AD0565"/>
                </a:solidFill>
              </a:rPr>
              <a:t>Lieferantenmanagement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179512" y="3512989"/>
            <a:ext cx="6254346" cy="1500187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Segoe UI Light" panose="020B0502040204020203" pitchFamily="34" charset="0"/>
              </a:rPr>
              <a:t>Wie kommt Ihr Prozess ins System?</a:t>
            </a:r>
          </a:p>
          <a:p>
            <a:r>
              <a:rPr lang="de-DE" sz="2000" dirty="0">
                <a:latin typeface="Segoe UI Light" panose="020B0502040204020203" pitchFamily="34" charset="0"/>
              </a:rPr>
              <a:t>Wie können Anpassungen vorgenommen werden?</a:t>
            </a:r>
          </a:p>
        </p:txBody>
      </p:sp>
    </p:spTree>
    <p:extLst>
      <p:ext uri="{BB962C8B-B14F-4D97-AF65-F5344CB8AC3E}">
        <p14:creationId xmlns:p14="http://schemas.microsoft.com/office/powerpoint/2010/main" val="21245032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>
                <a:solidFill>
                  <a:srgbClr val="AD0565"/>
                </a:solidFill>
              </a:rPr>
              <a:t>Workflow-Designer: Das Anpassungs-Tool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529208" y="1340768"/>
            <a:ext cx="8003232" cy="57606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de-DE" sz="1400" dirty="0"/>
              <a:t>Prozesse werden mit einem grafischen Workflow-Designer erstellt. Dieser ermöglicht das Erstellen von Prozessen ohne Programmierung. Einige wenige Punkte müssen vielleicht konfiguriert werden, jedoch hält sich der Aufwand i.d.R. in Grenzen.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39552" y="2164786"/>
            <a:ext cx="3365500" cy="407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9005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9005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9005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9005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9005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Der Web Designer bietet dem Anwender alle Funktionalitäten eines leistungsfähigen Editors zur schnellen und einfachen grafischen Erstellung von kompletten Workflowanwendungen.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Der Anwender definiert:</a:t>
            </a:r>
          </a:p>
          <a:p>
            <a:pPr marL="342900" indent="-342900">
              <a:spcBef>
                <a:spcPct val="50000"/>
              </a:spcBef>
              <a:buClr>
                <a:srgbClr val="AD0565"/>
              </a:buClr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Prozessablauf mit Einzelaufgaben</a:t>
            </a:r>
          </a:p>
          <a:p>
            <a:pPr marL="342900" indent="-342900">
              <a:spcBef>
                <a:spcPct val="50000"/>
              </a:spcBef>
              <a:buClr>
                <a:srgbClr val="AD0565"/>
              </a:buClr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Subprozesse</a:t>
            </a:r>
          </a:p>
          <a:p>
            <a:pPr marL="342900" indent="-342900">
              <a:spcBef>
                <a:spcPct val="50000"/>
              </a:spcBef>
              <a:buClr>
                <a:srgbClr val="AD0565"/>
              </a:buClr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Rollen</a:t>
            </a:r>
          </a:p>
          <a:p>
            <a:pPr marL="342900" indent="-342900">
              <a:spcBef>
                <a:spcPct val="50000"/>
              </a:spcBef>
              <a:buClr>
                <a:srgbClr val="AD0565"/>
              </a:buClr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Felder</a:t>
            </a:r>
          </a:p>
          <a:p>
            <a:pPr marL="342900" indent="-342900">
              <a:spcBef>
                <a:spcPct val="50000"/>
              </a:spcBef>
              <a:buClr>
                <a:srgbClr val="AD0565"/>
              </a:buClr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Ansichten</a:t>
            </a:r>
          </a:p>
          <a:p>
            <a:pPr marL="342900" indent="-342900">
              <a:spcBef>
                <a:spcPct val="50000"/>
              </a:spcBef>
              <a:buClr>
                <a:srgbClr val="AD0565"/>
              </a:buClr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Parallele Aufgaben</a:t>
            </a:r>
          </a:p>
          <a:p>
            <a:pPr marL="342900" indent="-342900">
              <a:spcBef>
                <a:spcPct val="50000"/>
              </a:spcBef>
              <a:buClr>
                <a:srgbClr val="AD0565"/>
              </a:buClr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Automatische Verarbeitungsschritte</a:t>
            </a:r>
          </a:p>
          <a:p>
            <a:pPr marL="342900" indent="-342900">
              <a:spcBef>
                <a:spcPct val="50000"/>
              </a:spcBef>
              <a:buClr>
                <a:srgbClr val="AD0565"/>
              </a:buClr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Verwalten von Statusindikatoren</a:t>
            </a:r>
          </a:p>
          <a:p>
            <a:pPr marL="342900" indent="-342900">
              <a:spcBef>
                <a:spcPct val="50000"/>
              </a:spcBef>
              <a:buClr>
                <a:srgbClr val="AD0565"/>
              </a:buClr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Email Benachrichtigung</a:t>
            </a:r>
          </a:p>
          <a:p>
            <a:pPr marL="342900" indent="-342900">
              <a:spcBef>
                <a:spcPct val="50000"/>
              </a:spcBef>
              <a:buClr>
                <a:srgbClr val="AD0565"/>
              </a:buClr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Eskalationsmanagement</a:t>
            </a:r>
          </a:p>
          <a:p>
            <a:pPr marL="342900" indent="-342900">
              <a:spcBef>
                <a:spcPct val="50000"/>
              </a:spcBef>
              <a:buClr>
                <a:srgbClr val="AD0565"/>
              </a:buClr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985557" cy="314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875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>
                <a:solidFill>
                  <a:srgbClr val="AD0565"/>
                </a:solidFill>
              </a:rPr>
              <a:t>Fazit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Unsere Lösung HCM Lieferantenmanagement bietet den optimalen technischen Rahmen, um Ihr Lieferantenmanagement umzusetzen.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Durch unsere Dienstleistungen und unseren Service bringen wir Technik und Anforderungen zusammen und liefern Ihnen ein umfangreiches und intelligentes System das trotzdem einfach und intuitiv zu bedienen ist.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 algn="ctr">
              <a:buNone/>
            </a:pPr>
            <a:r>
              <a:rPr lang="de-DE" sz="3200" dirty="0">
                <a:solidFill>
                  <a:srgbClr val="AD0565"/>
                </a:solidFill>
              </a:rPr>
              <a:t>Wir stehen Ihnen gerne als ganzheitlicher Partner zur Verfügung.</a:t>
            </a:r>
          </a:p>
          <a:p>
            <a:pPr marL="0" indent="0" algn="ctr">
              <a:buNone/>
            </a:pPr>
            <a:endParaRPr lang="de-DE" sz="3200" dirty="0">
              <a:solidFill>
                <a:srgbClr val="AD0565"/>
              </a:solidFill>
            </a:endParaRPr>
          </a:p>
          <a:p>
            <a:pPr marL="0" indent="0" algn="ctr">
              <a:buNone/>
            </a:pPr>
            <a:r>
              <a:rPr lang="de-DE" sz="2200" dirty="0">
                <a:solidFill>
                  <a:srgbClr val="AD0565"/>
                </a:solidFill>
              </a:rPr>
              <a:t>Sprechen Sie uns an – Fordern Sie uns heraus!</a:t>
            </a:r>
          </a:p>
          <a:p>
            <a:pPr marL="0" indent="0">
              <a:buNone/>
            </a:pPr>
            <a:endParaRPr lang="de-DE" sz="3200" dirty="0"/>
          </a:p>
          <a:p>
            <a:pPr marL="0" indent="0">
              <a:buNone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7214170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5784570" cy="792088"/>
          </a:xfrm>
        </p:spPr>
        <p:txBody>
          <a:bodyPr>
            <a:normAutofit/>
          </a:bodyPr>
          <a:lstStyle/>
          <a:p>
            <a:r>
              <a:rPr lang="de-DE" sz="3200" b="0" dirty="0"/>
              <a:t>Weitere Informationen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HCM CustomerManagement GmbH</a:t>
            </a:r>
          </a:p>
          <a:p>
            <a:r>
              <a:rPr lang="de-DE" sz="1800" dirty="0"/>
              <a:t>Ihr Ansprechpartner: Michele Amoroso</a:t>
            </a:r>
          </a:p>
          <a:p>
            <a:r>
              <a:rPr lang="de-DE" sz="1800" dirty="0"/>
              <a:t>Tel: + 49 711 933 425 89</a:t>
            </a:r>
          </a:p>
          <a:p>
            <a:r>
              <a:rPr lang="de-DE" sz="1800" dirty="0"/>
              <a:t>Mail: amoroso@hcm-infosys.com</a:t>
            </a:r>
          </a:p>
          <a:p>
            <a:r>
              <a:rPr lang="de-DE" sz="1800" dirty="0"/>
              <a:t>www.hcm-infosys.com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60471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83152" cy="648072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AD0565"/>
                </a:solidFill>
              </a:rPr>
              <a:t>Vertrauen Sie auf unser leistungsstarkes System</a:t>
            </a:r>
            <a:endParaRPr lang="de-DE" b="0" dirty="0">
              <a:solidFill>
                <a:srgbClr val="AD0565"/>
              </a:solidFill>
            </a:endParaRPr>
          </a:p>
        </p:txBody>
      </p:sp>
      <p:sp>
        <p:nvSpPr>
          <p:cNvPr id="4" name="AutoShape 4" descr="Bildergebnis für deloitt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825890"/>
            <a:ext cx="8460432" cy="39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EBFF046-EED9-4406-AF1F-854258F58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39" y="2917319"/>
            <a:ext cx="6128065" cy="30926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139136" cy="648072"/>
          </a:xfrm>
        </p:spPr>
        <p:txBody>
          <a:bodyPr/>
          <a:lstStyle/>
          <a:p>
            <a:r>
              <a:rPr lang="de-DE" b="0" dirty="0"/>
              <a:t>Die Technologie – Ihre Sicherheit</a:t>
            </a:r>
          </a:p>
        </p:txBody>
      </p:sp>
      <p:sp>
        <p:nvSpPr>
          <p:cNvPr id="165" name="Textfeld 164"/>
          <p:cNvSpPr txBox="1"/>
          <p:nvPr/>
        </p:nvSpPr>
        <p:spPr>
          <a:xfrm>
            <a:off x="467544" y="764704"/>
            <a:ext cx="8155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HCM Business Lösungen passen sich flexibel an Ihre Unternehmensabläufe und Systemarchitektur an. Sie entscheiden, welchen Grad der Individualisierung und Integration Sie benötigen. 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79E968F2-4455-425D-8BDC-CE8693061FA7}"/>
              </a:ext>
            </a:extLst>
          </p:cNvPr>
          <p:cNvCxnSpPr/>
          <p:nvPr/>
        </p:nvCxnSpPr>
        <p:spPr>
          <a:xfrm>
            <a:off x="5053874" y="4675856"/>
            <a:ext cx="720080" cy="0"/>
          </a:xfrm>
          <a:prstGeom prst="straightConnector1">
            <a:avLst/>
          </a:prstGeom>
          <a:ln w="412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149734FC-6492-49A5-B084-8ABEFC2D24EA}"/>
              </a:ext>
            </a:extLst>
          </p:cNvPr>
          <p:cNvSpPr/>
          <p:nvPr/>
        </p:nvSpPr>
        <p:spPr>
          <a:xfrm>
            <a:off x="5773954" y="4506579"/>
            <a:ext cx="28905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9900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HCM Lieferantenmanagement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BE65B4C-FC23-4289-87CC-C14A851AAFE9}"/>
              </a:ext>
            </a:extLst>
          </p:cNvPr>
          <p:cNvCxnSpPr>
            <a:cxnSpLocks/>
          </p:cNvCxnSpPr>
          <p:nvPr/>
        </p:nvCxnSpPr>
        <p:spPr>
          <a:xfrm flipH="1">
            <a:off x="2677610" y="4675856"/>
            <a:ext cx="702355" cy="0"/>
          </a:xfrm>
          <a:prstGeom prst="straightConnector1">
            <a:avLst/>
          </a:prstGeom>
          <a:ln w="412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80C5D224-D372-44AE-BE47-379654B88EB0}"/>
              </a:ext>
            </a:extLst>
          </p:cNvPr>
          <p:cNvSpPr/>
          <p:nvPr/>
        </p:nvSpPr>
        <p:spPr>
          <a:xfrm>
            <a:off x="759944" y="4459226"/>
            <a:ext cx="1989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9900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z.B. Freigabe- und </a:t>
            </a:r>
          </a:p>
          <a:p>
            <a:r>
              <a:rPr lang="de-DE" sz="1400" dirty="0">
                <a:solidFill>
                  <a:srgbClr val="9900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Genehmigungsprozesse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6C2AF5C-5144-4FDE-BC11-0CC72CB10BFE}"/>
              </a:ext>
            </a:extLst>
          </p:cNvPr>
          <p:cNvSpPr/>
          <p:nvPr/>
        </p:nvSpPr>
        <p:spPr>
          <a:xfrm>
            <a:off x="2195736" y="1662709"/>
            <a:ext cx="4438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99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Skalierbar – Integrierbar - Anpassbar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940C73B-967B-4EE4-AB3D-864D7FC65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675" y="2841595"/>
            <a:ext cx="5677192" cy="117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4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139136" cy="648072"/>
          </a:xfrm>
        </p:spPr>
        <p:txBody>
          <a:bodyPr/>
          <a:lstStyle/>
          <a:p>
            <a:r>
              <a:rPr lang="de-DE" b="0" dirty="0"/>
              <a:t>HCM Best Practice Lösungen</a:t>
            </a:r>
          </a:p>
        </p:txBody>
      </p:sp>
      <p:sp>
        <p:nvSpPr>
          <p:cNvPr id="165" name="Textfeld 164"/>
          <p:cNvSpPr txBox="1"/>
          <p:nvPr/>
        </p:nvSpPr>
        <p:spPr>
          <a:xfrm>
            <a:off x="467544" y="764704"/>
            <a:ext cx="8155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HCM Business Lösungen können einzeln oder in Kombination miteinander eingesetzt werden, können jederzeit angepasst werden und profitieren von unserer langjährigen Projekt-Erfahrung.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6C2AF5C-5144-4FDE-BC11-0CC72CB10BFE}"/>
              </a:ext>
            </a:extLst>
          </p:cNvPr>
          <p:cNvSpPr/>
          <p:nvPr/>
        </p:nvSpPr>
        <p:spPr>
          <a:xfrm>
            <a:off x="2821200" y="2084268"/>
            <a:ext cx="3501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99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Unser Best Practice Portfolio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AA04D0-DF26-4F35-9353-515CFDD27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708920"/>
            <a:ext cx="6527314" cy="33123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2D1F536-8F02-4604-BD10-CE1A1CE6C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64" y="1861813"/>
            <a:ext cx="1041454" cy="104780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901A49B-A16B-4B72-AE9D-62961E263FDB}"/>
              </a:ext>
            </a:extLst>
          </p:cNvPr>
          <p:cNvSpPr/>
          <p:nvPr/>
        </p:nvSpPr>
        <p:spPr>
          <a:xfrm>
            <a:off x="4824000" y="2780928"/>
            <a:ext cx="1332000" cy="1440160"/>
          </a:xfrm>
          <a:prstGeom prst="rect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77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139136" cy="648072"/>
          </a:xfrm>
        </p:spPr>
        <p:txBody>
          <a:bodyPr/>
          <a:lstStyle/>
          <a:p>
            <a:r>
              <a:rPr lang="de-DE" b="0" dirty="0"/>
              <a:t>Die Workflow-Komponente</a:t>
            </a:r>
          </a:p>
        </p:txBody>
      </p:sp>
      <p:sp>
        <p:nvSpPr>
          <p:cNvPr id="165" name="Textfeld 164"/>
          <p:cNvSpPr txBox="1"/>
          <p:nvPr/>
        </p:nvSpPr>
        <p:spPr>
          <a:xfrm>
            <a:off x="457200" y="1001554"/>
            <a:ext cx="81559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Das Herzstück der HCM Lösungen ist die Workflow-Komponente, mit der Sie elektronische Prozesse ohne jede Programmierung durch einen grafischen Workflow-Designer erstellen, als auch schon vorhandene Best Practice Lösungen anpassen können.</a:t>
            </a:r>
          </a:p>
          <a:p>
            <a:pPr>
              <a:spcBef>
                <a:spcPts val="1200"/>
              </a:spcBef>
              <a:defRPr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Doch nicht nur. Weitere Funktionen: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6C2AF5C-5144-4FDE-BC11-0CC72CB10BFE}"/>
              </a:ext>
            </a:extLst>
          </p:cNvPr>
          <p:cNvSpPr/>
          <p:nvPr/>
        </p:nvSpPr>
        <p:spPr>
          <a:xfrm>
            <a:off x="2195736" y="2780928"/>
            <a:ext cx="2204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99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Workflow-Engine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3E7714-6E4D-46A9-90DA-E6CBB32C2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458160"/>
            <a:ext cx="7776451" cy="24653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530F353-6B0B-4FC6-A29B-2E91B139A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695219"/>
            <a:ext cx="565179" cy="57152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68ED9D1-006A-4ECD-9C75-0894A72CC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15" y="1555552"/>
            <a:ext cx="2808312" cy="176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90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139136" cy="648072"/>
          </a:xfrm>
        </p:spPr>
        <p:txBody>
          <a:bodyPr/>
          <a:lstStyle/>
          <a:p>
            <a:r>
              <a:rPr lang="de-DE" b="0" dirty="0"/>
              <a:t>Die Kombinierbarkeit von HCM Lösungen</a:t>
            </a:r>
          </a:p>
        </p:txBody>
      </p:sp>
      <p:sp>
        <p:nvSpPr>
          <p:cNvPr id="165" name="Textfeld 164"/>
          <p:cNvSpPr txBox="1"/>
          <p:nvPr/>
        </p:nvSpPr>
        <p:spPr>
          <a:xfrm>
            <a:off x="457200" y="1001554"/>
            <a:ext cx="81559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Unsere Best Practice Lösungen lassen sich sowohl einzeln, als auch in Kombination miteinander verwenden.</a:t>
            </a:r>
          </a:p>
          <a:p>
            <a:pPr>
              <a:spcBef>
                <a:spcPts val="1200"/>
              </a:spcBef>
              <a:defRPr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Als Beispiel am Anwendungsfall „Kundenbeschwerde“</a:t>
            </a:r>
          </a:p>
        </p:txBody>
      </p:sp>
      <p:pic>
        <p:nvPicPr>
          <p:cNvPr id="160" name="Grafik 159">
            <a:extLst>
              <a:ext uri="{FF2B5EF4-FFF2-40B4-BE49-F238E27FC236}">
                <a16:creationId xmlns:a16="http://schemas.microsoft.com/office/drawing/2014/main" id="{2126FD8A-EE94-4220-B4F6-EC563C123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63" y="2492896"/>
            <a:ext cx="722167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16341"/>
      </p:ext>
    </p:extLst>
  </p:cSld>
  <p:clrMapOvr>
    <a:masterClrMapping/>
  </p:clrMapOvr>
</p:sld>
</file>

<file path=ppt/theme/theme1.xml><?xml version="1.0" encoding="utf-8"?>
<a:theme xmlns:a="http://schemas.openxmlformats.org/drawingml/2006/main" name="HCM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HCM</Template>
  <TotalTime>0</TotalTime>
  <Words>2598</Words>
  <Application>Microsoft Office PowerPoint</Application>
  <PresentationFormat>Bildschirmpräsentation (4:3)</PresentationFormat>
  <Paragraphs>615</Paragraphs>
  <Slides>47</Slides>
  <Notes>11</Notes>
  <HiddenSlides>8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7" baseType="lpstr">
      <vt:lpstr>Arial</vt:lpstr>
      <vt:lpstr>Calibri</vt:lpstr>
      <vt:lpstr>Segoe UI</vt:lpstr>
      <vt:lpstr>Segoe UI Light</vt:lpstr>
      <vt:lpstr>Segoe UI Semibold</vt:lpstr>
      <vt:lpstr>Segoe UI Semilight</vt:lpstr>
      <vt:lpstr>Symbol</vt:lpstr>
      <vt:lpstr>Wingdings</vt:lpstr>
      <vt:lpstr>Wingdings 3</vt:lpstr>
      <vt:lpstr>HCM</vt:lpstr>
      <vt:lpstr>  Lieferantenmanagement V5.0</vt:lpstr>
      <vt:lpstr>HCM stellt sich vor</vt:lpstr>
      <vt:lpstr>Einfach besser arbeiten mit HCM</vt:lpstr>
      <vt:lpstr>Vertrauen auch Sie auf unser leistungsstarkes System</vt:lpstr>
      <vt:lpstr>Vertrauen Sie auf unser leistungsstarkes System</vt:lpstr>
      <vt:lpstr>Die Technologie – Ihre Sicherheit</vt:lpstr>
      <vt:lpstr>HCM Best Practice Lösungen</vt:lpstr>
      <vt:lpstr>Die Workflow-Komponente</vt:lpstr>
      <vt:lpstr>Die Kombinierbarkeit von HCM Lösungen</vt:lpstr>
      <vt:lpstr>Lieferantenmanagement  mit System</vt:lpstr>
      <vt:lpstr>Ein Portal für alle Anwender</vt:lpstr>
      <vt:lpstr>HCM Lieferantenmanagement – Ihr Produkt</vt:lpstr>
      <vt:lpstr>Beschaffungsvarianten</vt:lpstr>
      <vt:lpstr>Zusammenarbeit im Projekt: Realisierungskonzept</vt:lpstr>
      <vt:lpstr>Zusammenarbeit im Projekt: Realisierungskonzept</vt:lpstr>
      <vt:lpstr>Agiles Zusammenarbeit im Projekt: Realisierungskonzept</vt:lpstr>
      <vt:lpstr>Ihr Mehrwert mit HCM Lieferantenmanagement</vt:lpstr>
      <vt:lpstr>Übersicht  der Standard-Module</vt:lpstr>
      <vt:lpstr>HCM Lieferantenmanagement Modulübersicht Erweitern Sie den Basisumfang Schrittweise im Rahmen Ihrer Einkaufsstrategie.</vt:lpstr>
      <vt:lpstr>HCM Lieferantenmanagement Modulübersicht Erweitern Sie den Basisumfang Schrittweise im Rahmen Ihrer Einkaufsstrategie.</vt:lpstr>
      <vt:lpstr>HCM Lieferantenmanagement Modulübersicht Erweitern Sie den Basisumfang Schrittweise im Rahmen Ihrer Einkaufsstrategie.</vt:lpstr>
      <vt:lpstr>HCM Lieferantenmanagement Modulübersicht Erweitern Sie den Basisumfang Schrittweise im Rahmen Ihrer Einkaufsstrategie.</vt:lpstr>
      <vt:lpstr>HCM Lieferantenmanagement Modulübersicht Erweitern Sie den Basisumfang Schrittweise im Rahmen Ihrer Einkaufsstrategie.</vt:lpstr>
      <vt:lpstr>HCM Lieferantenmanagement Modulübersicht Erweitern Sie den Basisumfang Schrittweise im Rahmen Ihrer Einkaufsstrategie.</vt:lpstr>
      <vt:lpstr>Lieferanten Stammdaten / Dashboard</vt:lpstr>
      <vt:lpstr>Lieferanten Stammdaten / Xtended Search</vt:lpstr>
      <vt:lpstr>Lieferanten Stammdaten / Reporting &amp; Analysen</vt:lpstr>
      <vt:lpstr>Lieferantenzulassung</vt:lpstr>
      <vt:lpstr>Dokumenten Sharing - Basic</vt:lpstr>
      <vt:lpstr>Dokumenten Sharing - Extended</vt:lpstr>
      <vt:lpstr>Lieferantenbewertung mit Softfacts</vt:lpstr>
      <vt:lpstr>Lieferantenbewertung mit Hardfacts</vt:lpstr>
      <vt:lpstr>Beschaffungsmanagement</vt:lpstr>
      <vt:lpstr>Beschaffungsmanagement</vt:lpstr>
      <vt:lpstr>Reklamationsmanagement</vt:lpstr>
      <vt:lpstr>Risiko-Management</vt:lpstr>
      <vt:lpstr>Artikelstamm-Management</vt:lpstr>
      <vt:lpstr>Artikelstamm-Management</vt:lpstr>
      <vt:lpstr>Schnittstellen</vt:lpstr>
      <vt:lpstr>Schnittstellen</vt:lpstr>
      <vt:lpstr>Lieferantenmanagement-Ablaufskizze mit ERP Integration</vt:lpstr>
      <vt:lpstr>Beispiel Einbindung HCM LM in bestehende SAP Umgebung</vt:lpstr>
      <vt:lpstr>SAP Datenextraktion: Bsp. Qualitätsdaten</vt:lpstr>
      <vt:lpstr>Ihr individuelles  Lieferantenmanagement</vt:lpstr>
      <vt:lpstr>Workflow-Designer: Das Anpassungs-Tool</vt:lpstr>
      <vt:lpstr>Fazit</vt:lpstr>
      <vt:lpstr>Weitere Informationen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 Lieferantenmanagement</dc:title>
  <dc:creator>Anne Steinmaier</dc:creator>
  <cp:lastModifiedBy>Michele Amoroso</cp:lastModifiedBy>
  <cp:revision>454</cp:revision>
  <cp:lastPrinted>2018-05-25T09:50:22Z</cp:lastPrinted>
  <dcterms:created xsi:type="dcterms:W3CDTF">2015-03-04T10:31:55Z</dcterms:created>
  <dcterms:modified xsi:type="dcterms:W3CDTF">2018-06-22T07:54:11Z</dcterms:modified>
</cp:coreProperties>
</file>